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4" r:id="rId2"/>
    <p:sldId id="270" r:id="rId3"/>
    <p:sldId id="271" r:id="rId4"/>
    <p:sldId id="272" r:id="rId5"/>
    <p:sldId id="273" r:id="rId6"/>
    <p:sldId id="279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5" r:id="rId17"/>
    <p:sldId id="294" r:id="rId18"/>
    <p:sldId id="296" r:id="rId19"/>
    <p:sldId id="303" r:id="rId20"/>
    <p:sldId id="297" r:id="rId21"/>
    <p:sldId id="298" r:id="rId22"/>
    <p:sldId id="299" r:id="rId23"/>
    <p:sldId id="301" r:id="rId24"/>
    <p:sldId id="302" r:id="rId25"/>
    <p:sldId id="304" r:id="rId26"/>
    <p:sldId id="305" r:id="rId27"/>
    <p:sldId id="306" r:id="rId28"/>
    <p:sldId id="307" r:id="rId29"/>
    <p:sldId id="311" r:id="rId30"/>
    <p:sldId id="308" r:id="rId31"/>
    <p:sldId id="309" r:id="rId32"/>
  </p:sldIdLst>
  <p:sldSz cx="21674138" cy="12192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1100F0"/>
    <a:srgbClr val="FFFF1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6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657" indent="0" algn="ctr">
              <a:buNone/>
              <a:defRPr sz="3555"/>
            </a:lvl2pPr>
            <a:lvl3pPr marL="1625316" indent="0" algn="ctr">
              <a:buNone/>
              <a:defRPr sz="3200"/>
            </a:lvl3pPr>
            <a:lvl4pPr marL="2437972" indent="0" algn="ctr">
              <a:buNone/>
              <a:defRPr sz="2844"/>
            </a:lvl4pPr>
            <a:lvl5pPr marL="3250632" indent="0" algn="ctr">
              <a:buNone/>
              <a:defRPr sz="2844"/>
            </a:lvl5pPr>
            <a:lvl6pPr marL="4063289" indent="0" algn="ctr">
              <a:buNone/>
              <a:defRPr sz="2844"/>
            </a:lvl6pPr>
            <a:lvl7pPr marL="4875947" indent="0" algn="ctr">
              <a:buNone/>
              <a:defRPr sz="2844"/>
            </a:lvl7pPr>
            <a:lvl8pPr marL="5688604" indent="0" algn="ctr">
              <a:buNone/>
              <a:defRPr sz="2844"/>
            </a:lvl8pPr>
            <a:lvl9pPr marL="6501264" indent="0" algn="ctr">
              <a:buNone/>
              <a:defRPr sz="2844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1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5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4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8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7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657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31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797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063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289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594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860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1264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01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16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3"/>
            <a:ext cx="18693944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6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657" indent="0">
              <a:buNone/>
              <a:defRPr sz="3555" b="1"/>
            </a:lvl2pPr>
            <a:lvl3pPr marL="1625316" indent="0">
              <a:buNone/>
              <a:defRPr sz="3200" b="1"/>
            </a:lvl3pPr>
            <a:lvl4pPr marL="2437972" indent="0">
              <a:buNone/>
              <a:defRPr sz="2844" b="1"/>
            </a:lvl4pPr>
            <a:lvl5pPr marL="3250632" indent="0">
              <a:buNone/>
              <a:defRPr sz="2844" b="1"/>
            </a:lvl5pPr>
            <a:lvl6pPr marL="4063289" indent="0">
              <a:buNone/>
              <a:defRPr sz="2844" b="1"/>
            </a:lvl6pPr>
            <a:lvl7pPr marL="4875947" indent="0">
              <a:buNone/>
              <a:defRPr sz="2844" b="1"/>
            </a:lvl7pPr>
            <a:lvl8pPr marL="5688604" indent="0">
              <a:buNone/>
              <a:defRPr sz="2844" b="1"/>
            </a:lvl8pPr>
            <a:lvl9pPr marL="6501264" indent="0">
              <a:buNone/>
              <a:defRPr sz="284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6" y="4453468"/>
            <a:ext cx="916917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657" indent="0">
              <a:buNone/>
              <a:defRPr sz="3555" b="1"/>
            </a:lvl2pPr>
            <a:lvl3pPr marL="1625316" indent="0">
              <a:buNone/>
              <a:defRPr sz="3200" b="1"/>
            </a:lvl3pPr>
            <a:lvl4pPr marL="2437972" indent="0">
              <a:buNone/>
              <a:defRPr sz="2844" b="1"/>
            </a:lvl4pPr>
            <a:lvl5pPr marL="3250632" indent="0">
              <a:buNone/>
              <a:defRPr sz="2844" b="1"/>
            </a:lvl5pPr>
            <a:lvl6pPr marL="4063289" indent="0">
              <a:buNone/>
              <a:defRPr sz="2844" b="1"/>
            </a:lvl6pPr>
            <a:lvl7pPr marL="4875947" indent="0">
              <a:buNone/>
              <a:defRPr sz="2844" b="1"/>
            </a:lvl7pPr>
            <a:lvl8pPr marL="5688604" indent="0">
              <a:buNone/>
              <a:defRPr sz="2844" b="1"/>
            </a:lvl8pPr>
            <a:lvl9pPr marL="6501264" indent="0">
              <a:buNone/>
              <a:defRPr sz="284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8"/>
            <a:ext cx="9214332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7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2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6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6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6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657" indent="0">
              <a:buNone/>
              <a:defRPr sz="2489"/>
            </a:lvl2pPr>
            <a:lvl3pPr marL="1625316" indent="0">
              <a:buNone/>
              <a:defRPr sz="2133"/>
            </a:lvl3pPr>
            <a:lvl4pPr marL="2437972" indent="0">
              <a:buNone/>
              <a:defRPr sz="1778"/>
            </a:lvl4pPr>
            <a:lvl5pPr marL="3250632" indent="0">
              <a:buNone/>
              <a:defRPr sz="1778"/>
            </a:lvl5pPr>
            <a:lvl6pPr marL="4063289" indent="0">
              <a:buNone/>
              <a:defRPr sz="1778"/>
            </a:lvl6pPr>
            <a:lvl7pPr marL="4875947" indent="0">
              <a:buNone/>
              <a:defRPr sz="1778"/>
            </a:lvl7pPr>
            <a:lvl8pPr marL="5688604" indent="0">
              <a:buNone/>
              <a:defRPr sz="1778"/>
            </a:lvl8pPr>
            <a:lvl9pPr marL="6501264" indent="0">
              <a:buNone/>
              <a:defRPr sz="1778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88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6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657" indent="0">
              <a:buNone/>
              <a:defRPr sz="4978"/>
            </a:lvl2pPr>
            <a:lvl3pPr marL="1625316" indent="0">
              <a:buNone/>
              <a:defRPr sz="4266"/>
            </a:lvl3pPr>
            <a:lvl4pPr marL="2437972" indent="0">
              <a:buNone/>
              <a:defRPr sz="3555"/>
            </a:lvl4pPr>
            <a:lvl5pPr marL="3250632" indent="0">
              <a:buNone/>
              <a:defRPr sz="3555"/>
            </a:lvl5pPr>
            <a:lvl6pPr marL="4063289" indent="0">
              <a:buNone/>
              <a:defRPr sz="3555"/>
            </a:lvl6pPr>
            <a:lvl7pPr marL="4875947" indent="0">
              <a:buNone/>
              <a:defRPr sz="3555"/>
            </a:lvl7pPr>
            <a:lvl8pPr marL="5688604" indent="0">
              <a:buNone/>
              <a:defRPr sz="3555"/>
            </a:lvl8pPr>
            <a:lvl9pPr marL="6501264" indent="0">
              <a:buNone/>
              <a:defRPr sz="3555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6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657" indent="0">
              <a:buNone/>
              <a:defRPr sz="2489"/>
            </a:lvl2pPr>
            <a:lvl3pPr marL="1625316" indent="0">
              <a:buNone/>
              <a:defRPr sz="2133"/>
            </a:lvl3pPr>
            <a:lvl4pPr marL="2437972" indent="0">
              <a:buNone/>
              <a:defRPr sz="1778"/>
            </a:lvl4pPr>
            <a:lvl5pPr marL="3250632" indent="0">
              <a:buNone/>
              <a:defRPr sz="1778"/>
            </a:lvl5pPr>
            <a:lvl6pPr marL="4063289" indent="0">
              <a:buNone/>
              <a:defRPr sz="1778"/>
            </a:lvl6pPr>
            <a:lvl7pPr marL="4875947" indent="0">
              <a:buNone/>
              <a:defRPr sz="1778"/>
            </a:lvl7pPr>
            <a:lvl8pPr marL="5688604" indent="0">
              <a:buNone/>
              <a:defRPr sz="1778"/>
            </a:lvl8pPr>
            <a:lvl9pPr marL="6501264" indent="0">
              <a:buNone/>
              <a:defRPr sz="1778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76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3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82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3059A-C580-4CCC-B6B2-382408E3F8CA}" type="datetimeFigureOut">
              <a:rPr lang="ko-KR" altLang="en-US" smtClean="0"/>
              <a:t>2019-02-26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82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82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C6549-B6BD-4038-8FA1-46BC652CC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5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316" rtl="0" eaLnBrk="1" latinLnBrk="1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28" indent="-406328" algn="l" defTabSz="1625316" rtl="0" eaLnBrk="1" latinLnBrk="1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8986" indent="-406328" algn="l" defTabSz="1625316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644" indent="-406328" algn="l" defTabSz="1625316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304" indent="-406328" algn="l" defTabSz="1625316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0" indent="-406328" algn="l" defTabSz="1625316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69618" indent="-406328" algn="l" defTabSz="1625316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276" indent="-406328" algn="l" defTabSz="1625316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4934" indent="-406328" algn="l" defTabSz="1625316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7592" indent="-406328" algn="l" defTabSz="1625316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316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657" algn="l" defTabSz="1625316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316" algn="l" defTabSz="1625316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7972" algn="l" defTabSz="1625316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0632" algn="l" defTabSz="1625316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289" algn="l" defTabSz="1625316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5947" algn="l" defTabSz="1625316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8604" algn="l" defTabSz="1625316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1264" algn="l" defTabSz="1625316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jpeg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10" Type="http://schemas.openxmlformats.org/officeDocument/2006/relationships/image" Target="../media/image33.jpeg"/><Relationship Id="rId4" Type="http://schemas.openxmlformats.org/officeDocument/2006/relationships/image" Target="../media/image29.pn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e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jp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66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1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34712" y="5558974"/>
            <a:ext cx="14004714" cy="680963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1. </a:t>
            </a:r>
            <a:r>
              <a:rPr lang="ko-KR" altLang="en-US" sz="5400" dirty="0"/>
              <a:t>개발 컨텐츠 </a:t>
            </a:r>
            <a:r>
              <a:rPr lang="en-US" altLang="ko-KR" sz="5400" dirty="0"/>
              <a:t>(</a:t>
            </a:r>
            <a:r>
              <a:rPr lang="ko-KR" altLang="en-US" sz="5400" dirty="0"/>
              <a:t>여인천하</a:t>
            </a:r>
            <a:r>
              <a:rPr lang="en-US" altLang="ko-KR" sz="5400" dirty="0"/>
              <a:t>)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991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48259" y="775954"/>
            <a:ext cx="10427741" cy="5480693"/>
            <a:chOff x="748259" y="4031732"/>
            <a:chExt cx="10427741" cy="5480693"/>
          </a:xfrm>
        </p:grpSpPr>
        <p:sp>
          <p:nvSpPr>
            <p:cNvPr id="3" name="TextBox 2"/>
            <p:cNvSpPr txBox="1"/>
            <p:nvPr/>
          </p:nvSpPr>
          <p:spPr>
            <a:xfrm>
              <a:off x="748260" y="4988110"/>
              <a:ext cx="1042774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기본 게임 룰 적용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회 게임 시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개의 릴</a:t>
              </a:r>
              <a:r>
                <a:rPr lang="ko-KR" altLang="en-US" sz="2400" dirty="0"/>
                <a:t>에</a:t>
              </a:r>
              <a:r>
                <a:rPr lang="ko-KR" altLang="en-US" sz="2400" dirty="0" smtClean="0"/>
                <a:t> 와일드가 등장하면  세로로 </a:t>
              </a:r>
              <a:r>
                <a:rPr lang="en-US" altLang="ko-KR" sz="2400" dirty="0" smtClean="0"/>
                <a:t>Expand</a:t>
              </a:r>
              <a:r>
                <a:rPr lang="ko-KR" altLang="en-US" sz="2400" dirty="0" smtClean="0"/>
                <a:t>됨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최대 </a:t>
              </a:r>
              <a:r>
                <a:rPr lang="en-US" altLang="ko-KR" sz="2400" dirty="0" smtClean="0"/>
                <a:t>3</a:t>
              </a:r>
              <a:r>
                <a:rPr lang="ko-KR" altLang="en-US" sz="2400" dirty="0" smtClean="0"/>
                <a:t>개까지 가능함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개  </a:t>
              </a:r>
              <a:r>
                <a:rPr lang="en-US" altLang="ko-KR" sz="2400" dirty="0" smtClean="0"/>
                <a:t>full reel Wild </a:t>
              </a:r>
              <a:r>
                <a:rPr lang="ko-KR" altLang="en-US" sz="2400" dirty="0" smtClean="0"/>
                <a:t>시 </a:t>
              </a:r>
              <a:r>
                <a:rPr lang="en-US" altLang="ko-KR" sz="2400" dirty="0" smtClean="0"/>
                <a:t>2</a:t>
              </a:r>
              <a:r>
                <a:rPr lang="ko-KR" altLang="en-US" sz="2400" dirty="0" smtClean="0"/>
                <a:t>배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2</a:t>
              </a:r>
              <a:r>
                <a:rPr lang="ko-KR" altLang="en-US" sz="2400" dirty="0" smtClean="0"/>
                <a:t>개  </a:t>
              </a:r>
              <a:r>
                <a:rPr lang="en-US" altLang="ko-KR" sz="2400" dirty="0"/>
                <a:t>full reel Wild </a:t>
              </a:r>
              <a:r>
                <a:rPr lang="ko-KR" altLang="en-US" sz="2400" dirty="0"/>
                <a:t>시 </a:t>
              </a:r>
              <a:r>
                <a:rPr lang="en-US" altLang="ko-KR" sz="2400" dirty="0" smtClean="0"/>
                <a:t>3</a:t>
              </a:r>
              <a:r>
                <a:rPr lang="ko-KR" altLang="en-US" sz="2400" dirty="0" smtClean="0"/>
                <a:t>배</a:t>
              </a:r>
              <a:endParaRPr lang="en-US" altLang="ko-KR" sz="2400" dirty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3</a:t>
              </a:r>
              <a:r>
                <a:rPr lang="ko-KR" altLang="en-US" sz="2400" dirty="0" smtClean="0"/>
                <a:t>개  </a:t>
              </a:r>
              <a:r>
                <a:rPr lang="en-US" altLang="ko-KR" sz="2400" dirty="0"/>
                <a:t>full reel Wild </a:t>
              </a:r>
              <a:r>
                <a:rPr lang="ko-KR" altLang="en-US" sz="2400" dirty="0"/>
                <a:t>시 </a:t>
              </a:r>
              <a:r>
                <a:rPr lang="en-US" altLang="ko-KR" sz="2400" dirty="0" smtClean="0"/>
                <a:t>5</a:t>
              </a:r>
              <a:r>
                <a:rPr lang="ko-KR" altLang="en-US" sz="2400" dirty="0" smtClean="0"/>
                <a:t>배</a:t>
              </a:r>
              <a:endParaRPr lang="en-US" altLang="ko-KR" sz="2400" dirty="0" smtClean="0"/>
            </a:p>
            <a:p>
              <a:pPr>
                <a:lnSpc>
                  <a:spcPct val="150000"/>
                </a:lnSpc>
              </a:pPr>
              <a:endParaRPr lang="en-US" altLang="ko-KR" sz="2400" dirty="0"/>
            </a:p>
            <a:p>
              <a:pPr>
                <a:lnSpc>
                  <a:spcPct val="150000"/>
                </a:lnSpc>
              </a:pPr>
              <a:endParaRPr lang="en-US" altLang="ko-KR" sz="240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48259" y="4031732"/>
              <a:ext cx="46945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 smtClean="0"/>
                <a:t>.</a:t>
              </a:r>
              <a:r>
                <a:rPr lang="ko-KR" altLang="en-US" sz="2800" dirty="0" smtClean="0"/>
                <a:t>게임 룰</a:t>
              </a:r>
              <a:r>
                <a:rPr lang="en-US" altLang="ko-KR" sz="2800" dirty="0" smtClean="0"/>
                <a:t>(</a:t>
              </a:r>
              <a:r>
                <a:rPr lang="ko-KR" altLang="en-US" sz="2800" dirty="0" err="1" smtClean="0"/>
                <a:t>노멀</a:t>
              </a:r>
              <a:r>
                <a:rPr lang="ko-KR" altLang="en-US" sz="2800" dirty="0" smtClean="0"/>
                <a:t> 게임</a:t>
              </a:r>
              <a:r>
                <a:rPr lang="en-US" altLang="ko-KR" sz="2800" dirty="0" smtClean="0"/>
                <a:t>)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027977" y="5441040"/>
            <a:ext cx="4061561" cy="523220"/>
          </a:xfrm>
          <a:prstGeom prst="rect">
            <a:avLst/>
          </a:prstGeom>
          <a:noFill/>
          <a:ln w="88900">
            <a:solidFill>
              <a:srgbClr val="00FF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/>
              <a:t>Expand </a:t>
            </a:r>
            <a:r>
              <a:rPr lang="ko-KR" altLang="en-US" sz="2800" dirty="0" smtClean="0"/>
              <a:t>발동 조건</a:t>
            </a:r>
            <a:endParaRPr lang="ko-KR" alt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14027977" y="11455610"/>
            <a:ext cx="4061561" cy="523220"/>
          </a:xfrm>
          <a:prstGeom prst="rect">
            <a:avLst/>
          </a:prstGeom>
          <a:noFill/>
          <a:ln w="88900"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/>
              <a:t>Expand </a:t>
            </a:r>
            <a:r>
              <a:rPr lang="ko-KR" altLang="en-US" sz="2800" dirty="0" smtClean="0"/>
              <a:t>발동 후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243973"/>
            <a:ext cx="8839973" cy="497248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6354498"/>
            <a:ext cx="8839973" cy="4972484"/>
          </a:xfrm>
          <a:prstGeom prst="rect">
            <a:avLst/>
          </a:prstGeom>
        </p:spPr>
      </p:pic>
      <p:pic>
        <p:nvPicPr>
          <p:cNvPr id="41" name="Picture 10" descr="fantasy,art,красивые рисунки и картины,красивые картинки,джинн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t="1124" r="17273" b="54219"/>
          <a:stretch/>
        </p:blipFill>
        <p:spPr bwMode="auto">
          <a:xfrm>
            <a:off x="14510845" y="1732332"/>
            <a:ext cx="1243506" cy="121298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fantasy,art,красивые рисунки и картины,красивые картинки,джинн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t="1122" r="17273" b="-7132"/>
          <a:stretch/>
        </p:blipFill>
        <p:spPr bwMode="auto">
          <a:xfrm>
            <a:off x="14510845" y="6704816"/>
            <a:ext cx="1243506" cy="34841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fantasy,art,красивые рисунки и картины,красивые картинки,джинн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t="1122" r="17273" b="-7132"/>
          <a:stretch/>
        </p:blipFill>
        <p:spPr bwMode="auto">
          <a:xfrm>
            <a:off x="17615995" y="6704816"/>
            <a:ext cx="1243506" cy="34841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fantasy,art,красивые рисунки и картины,красивые картинки,джинн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t="1122" r="17273" b="-7132"/>
          <a:stretch/>
        </p:blipFill>
        <p:spPr bwMode="auto">
          <a:xfrm>
            <a:off x="13120195" y="6704815"/>
            <a:ext cx="1243506" cy="34841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57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48259" y="1398719"/>
            <a:ext cx="1110084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게임 룰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프리 게임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err="1" smtClean="0"/>
              <a:t>스케터가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개 이상 트리거 되면 </a:t>
            </a:r>
            <a:r>
              <a:rPr lang="ko-KR" altLang="en-US" sz="2800" dirty="0" err="1" smtClean="0"/>
              <a:t>프리게임에</a:t>
            </a:r>
            <a:r>
              <a:rPr lang="ko-KR" altLang="en-US" sz="2800" dirty="0" smtClean="0"/>
              <a:t> 진입을  한다</a:t>
            </a:r>
            <a:endParaRPr lang="en-US" altLang="ko-KR" sz="2800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smtClean="0"/>
              <a:t>진입 애니메이션 필요 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지니가</a:t>
            </a:r>
            <a:r>
              <a:rPr lang="ko-KR" altLang="en-US" sz="2800" dirty="0" smtClean="0"/>
              <a:t> 화면 중앙 상단에 위치함</a:t>
            </a:r>
            <a:r>
              <a:rPr lang="en-US" altLang="ko-KR" sz="2800" dirty="0" smtClean="0"/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smtClean="0"/>
              <a:t>전체 배경이 바뀜</a:t>
            </a:r>
            <a:endParaRPr lang="en-US" altLang="ko-KR" sz="2800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smtClean="0"/>
              <a:t>보물상자 </a:t>
            </a:r>
            <a:r>
              <a:rPr lang="ko-KR" altLang="en-US" sz="2800" dirty="0" err="1" smtClean="0"/>
              <a:t>여러개중</a:t>
            </a:r>
            <a:r>
              <a:rPr lang="ko-KR" altLang="en-US" sz="2800" dirty="0" smtClean="0"/>
              <a:t> 선택함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배수와 릴의 횟수를 정함</a:t>
            </a:r>
            <a:r>
              <a:rPr lang="en-US" altLang="ko-KR" sz="2800" dirty="0" smtClean="0"/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err="1" smtClean="0"/>
              <a:t>프리릴은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노멀릴과</a:t>
            </a:r>
            <a:r>
              <a:rPr lang="ko-KR" altLang="en-US" sz="2800" dirty="0" smtClean="0"/>
              <a:t> 동일한 게임 진행</a:t>
            </a:r>
            <a:endParaRPr lang="en-US" altLang="ko-KR" sz="2800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err="1" smtClean="0"/>
              <a:t>프리게임</a:t>
            </a:r>
            <a:r>
              <a:rPr lang="ko-KR" altLang="en-US" sz="2800" dirty="0" smtClean="0"/>
              <a:t> 중 </a:t>
            </a:r>
            <a:r>
              <a:rPr lang="ko-KR" altLang="en-US" sz="2800" dirty="0" err="1" smtClean="0"/>
              <a:t>지니가</a:t>
            </a:r>
            <a:r>
              <a:rPr lang="ko-KR" altLang="en-US" sz="2800" dirty="0" smtClean="0"/>
              <a:t> 마법을 부려 심벌을 임의로 변화시킴</a:t>
            </a:r>
            <a:endParaRPr lang="en-US" altLang="ko-KR" sz="2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1677532" y="9093995"/>
            <a:ext cx="4061561" cy="523220"/>
          </a:xfrm>
          <a:prstGeom prst="rect">
            <a:avLst/>
          </a:prstGeom>
          <a:noFill/>
          <a:ln w="88900">
            <a:solidFill>
              <a:srgbClr val="00FF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/>
              <a:t>프리게임</a:t>
            </a:r>
            <a:r>
              <a:rPr lang="ko-KR" altLang="en-US" sz="2800" dirty="0" smtClean="0"/>
              <a:t> 진입 조건</a:t>
            </a:r>
            <a:endParaRPr lang="ko-KR" altLang="en-US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16520693" y="9139170"/>
            <a:ext cx="4061561" cy="523220"/>
          </a:xfrm>
          <a:prstGeom prst="rect">
            <a:avLst/>
          </a:prstGeom>
          <a:noFill/>
          <a:ln w="88900">
            <a:solidFill>
              <a:srgbClr val="00FF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/>
              <a:t>프리게임</a:t>
            </a:r>
            <a:r>
              <a:rPr lang="ko-KR" altLang="en-US" sz="2800" dirty="0" smtClean="0"/>
              <a:t> 배수 선택 화면</a:t>
            </a:r>
            <a:endParaRPr lang="ko-KR" altLang="en-US" sz="28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6267671" y="780275"/>
            <a:ext cx="4498662" cy="7949723"/>
            <a:chOff x="7971538" y="4591067"/>
            <a:chExt cx="4443911" cy="785297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538" y="4591067"/>
              <a:ext cx="4432757" cy="480285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7981665" y="8750541"/>
              <a:ext cx="4422630" cy="36659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4" t="36425" r="21988" b="7688"/>
            <a:stretch/>
          </p:blipFill>
          <p:spPr>
            <a:xfrm>
              <a:off x="9656920" y="9760443"/>
              <a:ext cx="1085922" cy="698093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4" t="36425" r="21988" b="7688"/>
            <a:stretch/>
          </p:blipFill>
          <p:spPr>
            <a:xfrm>
              <a:off x="8221481" y="9752417"/>
              <a:ext cx="1085922" cy="698093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4" t="36425" r="21988" b="7688"/>
            <a:stretch/>
          </p:blipFill>
          <p:spPr>
            <a:xfrm>
              <a:off x="10982658" y="9809974"/>
              <a:ext cx="1085922" cy="69809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4" t="36425" r="21988" b="7688"/>
            <a:stretch/>
          </p:blipFill>
          <p:spPr>
            <a:xfrm>
              <a:off x="8221481" y="10659745"/>
              <a:ext cx="1085922" cy="698093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4" t="36425" r="21988" b="7688"/>
            <a:stretch/>
          </p:blipFill>
          <p:spPr>
            <a:xfrm>
              <a:off x="9656920" y="10659745"/>
              <a:ext cx="1085922" cy="69809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4" t="36425" r="21988" b="7688"/>
            <a:stretch/>
          </p:blipFill>
          <p:spPr>
            <a:xfrm>
              <a:off x="11065843" y="10659745"/>
              <a:ext cx="1085922" cy="69809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00" b="100000" l="2800" r="97600">
                          <a14:foregroundMark x1="63200" y1="22400" x2="63200" y2="22400"/>
                          <a14:foregroundMark x1="77400" y1="75400" x2="77400" y2="75400"/>
                          <a14:foregroundMark x1="80200" y1="76800" x2="80200" y2="76800"/>
                          <a14:foregroundMark x1="59400" y1="24800" x2="59400" y2="24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4615" y="5643939"/>
              <a:ext cx="3106602" cy="3106602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909"/>
            <a:stretch/>
          </p:blipFill>
          <p:spPr>
            <a:xfrm>
              <a:off x="7981665" y="11868151"/>
              <a:ext cx="4433784" cy="575886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1470355" y="749772"/>
            <a:ext cx="4515924" cy="7980227"/>
            <a:chOff x="10457871" y="1555481"/>
            <a:chExt cx="4443911" cy="7852971"/>
          </a:xfrm>
        </p:grpSpPr>
        <p:grpSp>
          <p:nvGrpSpPr>
            <p:cNvPr id="23" name="그룹 22"/>
            <p:cNvGrpSpPr/>
            <p:nvPr/>
          </p:nvGrpSpPr>
          <p:grpSpPr>
            <a:xfrm>
              <a:off x="10457871" y="1555482"/>
              <a:ext cx="4443911" cy="7852970"/>
              <a:chOff x="7971538" y="4591067"/>
              <a:chExt cx="4443911" cy="785297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1538" y="4591067"/>
                <a:ext cx="4432757" cy="4802855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7981665" y="8750541"/>
                <a:ext cx="4422630" cy="366597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909"/>
              <a:stretch/>
            </p:blipFill>
            <p:spPr>
              <a:xfrm>
                <a:off x="7981665" y="11868151"/>
                <a:ext cx="4433784" cy="575886"/>
              </a:xfrm>
              <a:prstGeom prst="rect">
                <a:avLst/>
              </a:prstGeom>
            </p:spPr>
          </p:pic>
        </p:grp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8" r="7773" b="22836"/>
            <a:stretch/>
          </p:blipFill>
          <p:spPr>
            <a:xfrm>
              <a:off x="10467998" y="6567446"/>
              <a:ext cx="4422629" cy="226512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676"/>
            <a:stretch/>
          </p:blipFill>
          <p:spPr>
            <a:xfrm>
              <a:off x="12291341" y="8144726"/>
              <a:ext cx="787097" cy="59552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676"/>
            <a:stretch/>
          </p:blipFill>
          <p:spPr>
            <a:xfrm>
              <a:off x="13173185" y="7456885"/>
              <a:ext cx="787097" cy="59552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676"/>
            <a:stretch/>
          </p:blipFill>
          <p:spPr>
            <a:xfrm>
              <a:off x="11410204" y="6756733"/>
              <a:ext cx="787097" cy="59552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78"/>
            <a:stretch/>
          </p:blipFill>
          <p:spPr>
            <a:xfrm>
              <a:off x="10457871" y="1555481"/>
              <a:ext cx="4404541" cy="4984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724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34712" y="5558974"/>
            <a:ext cx="14004714" cy="680963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3. </a:t>
            </a:r>
            <a:r>
              <a:rPr lang="ko-KR" altLang="en-US" sz="5400" dirty="0"/>
              <a:t>개발 컨텐츠 </a:t>
            </a:r>
            <a:r>
              <a:rPr lang="en-US" altLang="ko-KR" sz="5400" dirty="0"/>
              <a:t>(Almighty Hero)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75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48259" y="3078655"/>
            <a:ext cx="8090941" cy="6588689"/>
            <a:chOff x="748259" y="4031732"/>
            <a:chExt cx="10427741" cy="6588689"/>
          </a:xfrm>
        </p:grpSpPr>
        <p:sp>
          <p:nvSpPr>
            <p:cNvPr id="11" name="TextBox 10"/>
            <p:cNvSpPr txBox="1"/>
            <p:nvPr/>
          </p:nvSpPr>
          <p:spPr>
            <a:xfrm>
              <a:off x="748260" y="4988110"/>
              <a:ext cx="10427740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일체형 모니터 머신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/>
                <a:t>Level Stand Alone Progressive </a:t>
              </a:r>
              <a:r>
                <a:rPr lang="ko-KR" altLang="en-US" sz="2400" dirty="0" smtClean="0"/>
                <a:t>방식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3X5</a:t>
              </a:r>
              <a:r>
                <a:rPr lang="ko-KR" altLang="en-US" sz="2400" dirty="0" smtClean="0"/>
                <a:t>릴 구성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최대 </a:t>
              </a:r>
              <a:r>
                <a:rPr lang="en-US" altLang="ko-KR" sz="2400" dirty="0" smtClean="0"/>
                <a:t>4</a:t>
              </a:r>
              <a:r>
                <a:rPr lang="ko-KR" altLang="en-US" sz="2400" dirty="0" smtClean="0"/>
                <a:t>배팅 </a:t>
              </a:r>
              <a:r>
                <a:rPr lang="en-US" altLang="ko-KR" sz="2400" dirty="0" smtClean="0"/>
                <a:t>50</a:t>
              </a:r>
              <a:r>
                <a:rPr lang="ko-KR" altLang="en-US" sz="2400" dirty="0" smtClean="0"/>
                <a:t>라인 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라인</a:t>
              </a:r>
              <a:r>
                <a:rPr lang="en-US" altLang="ko-KR" sz="2400" dirty="0" smtClean="0"/>
                <a:t>: 10, 20, 30, 40, 50 </a:t>
              </a:r>
              <a:r>
                <a:rPr lang="ko-KR" altLang="en-US" sz="2400" dirty="0" smtClean="0"/>
                <a:t>중 선택가능</a:t>
              </a:r>
              <a:r>
                <a:rPr lang="en-US" altLang="ko-KR" sz="2400" dirty="0" smtClean="0"/>
                <a:t>)</a:t>
              </a:r>
              <a:br>
                <a:rPr lang="en-US" altLang="ko-KR" sz="2400" dirty="0" smtClean="0"/>
              </a:b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배팅</a:t>
              </a:r>
              <a:r>
                <a:rPr lang="en-US" altLang="ko-KR" sz="2400" dirty="0" smtClean="0"/>
                <a:t>: 1, 2, 3, 4 </a:t>
              </a:r>
              <a:r>
                <a:rPr lang="ko-KR" altLang="en-US" sz="2400" dirty="0" smtClean="0"/>
                <a:t>중 선택가능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기본룰</a:t>
              </a:r>
              <a:r>
                <a:rPr lang="ko-KR" altLang="en-US" sz="2400" dirty="0" smtClean="0"/>
                <a:t> 적용 </a:t>
              </a:r>
              <a:r>
                <a:rPr lang="ko-KR" altLang="en-US" sz="2400" dirty="0" err="1" smtClean="0"/>
                <a:t>노멀게임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잭팟게임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프리게임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보너스게임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갬불게임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8259" y="4031732"/>
              <a:ext cx="321595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 smtClean="0"/>
                <a:t>3-1. </a:t>
              </a:r>
              <a:r>
                <a:rPr lang="ko-KR" altLang="en-US" sz="2800" dirty="0" smtClean="0"/>
                <a:t>게임 사양</a:t>
              </a:r>
              <a:endParaRPr lang="en-US" altLang="ko-K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81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1791" y="8221682"/>
            <a:ext cx="10427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/>
              <a:t>와일드 심볼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헤라클라스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(1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스캐터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사자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히드라 </a:t>
            </a:r>
            <a:r>
              <a:rPr lang="en-US" altLang="ko-KR" sz="2400" dirty="0" smtClean="0"/>
              <a:t>(2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잿팟</a:t>
            </a:r>
            <a:r>
              <a:rPr lang="ko-KR" altLang="en-US" sz="2400" dirty="0" smtClean="0"/>
              <a:t> 심볼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황금사과 </a:t>
            </a:r>
            <a:r>
              <a:rPr lang="en-US" altLang="ko-KR" sz="2400" dirty="0" smtClean="0"/>
              <a:t>(1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노멀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해라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방망이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항아리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백마</a:t>
            </a:r>
            <a:r>
              <a:rPr lang="en-US" altLang="ko-KR" sz="2400" dirty="0" smtClean="0"/>
              <a:t>(4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로얄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바위 </a:t>
            </a:r>
            <a:r>
              <a:rPr lang="ko-KR" altLang="en-US" sz="2400" dirty="0" err="1" smtClean="0"/>
              <a:t>로얄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(9,10,J,Q,K,A) (6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/>
              <a:t>총 심볼 개수</a:t>
            </a:r>
            <a:r>
              <a:rPr lang="en-US" altLang="ko-KR" sz="2400" dirty="0" smtClean="0"/>
              <a:t>: 14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17685" y="162183"/>
            <a:ext cx="46945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3-2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심볼의 구성</a:t>
            </a:r>
            <a:endParaRPr lang="en-US" altLang="ko-KR" sz="28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1077627" y="11912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와일드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023757" y="11912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스케터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77627" y="456863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일반 심볼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21" y="1720036"/>
            <a:ext cx="2160000" cy="21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57" y="1720036"/>
            <a:ext cx="2160000" cy="21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531" y="5585748"/>
            <a:ext cx="2160000" cy="216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09" y="5585748"/>
            <a:ext cx="2160000" cy="216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27" y="5585748"/>
            <a:ext cx="2160000" cy="216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27" y="1748867"/>
            <a:ext cx="2160000" cy="216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57" y="5774002"/>
            <a:ext cx="2160000" cy="216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876" y="1560613"/>
            <a:ext cx="2160000" cy="216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800949" y="11912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잭팟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4369065" y="1720036"/>
            <a:ext cx="6578937" cy="4760620"/>
            <a:chOff x="12682328" y="1731669"/>
            <a:chExt cx="9003541" cy="651510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2328" y="5093385"/>
              <a:ext cx="2967149" cy="3087097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2328" y="1731669"/>
              <a:ext cx="2373719" cy="321967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1703" y="1731669"/>
              <a:ext cx="3756284" cy="294820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5538" y="5254369"/>
              <a:ext cx="2910331" cy="2992401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7987" y="1731669"/>
              <a:ext cx="2342154" cy="321967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7239" y="5263838"/>
              <a:ext cx="2430537" cy="2916644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4589979" y="1191281"/>
            <a:ext cx="151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3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36510" y="2891833"/>
            <a:ext cx="10427741" cy="2710704"/>
            <a:chOff x="748259" y="4031732"/>
            <a:chExt cx="10427741" cy="2710704"/>
          </a:xfrm>
        </p:grpSpPr>
        <p:sp>
          <p:nvSpPr>
            <p:cNvPr id="3" name="TextBox 2"/>
            <p:cNvSpPr txBox="1"/>
            <p:nvPr/>
          </p:nvSpPr>
          <p:spPr>
            <a:xfrm>
              <a:off x="748260" y="4988110"/>
              <a:ext cx="10427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기본 게임 룰 적용</a:t>
              </a:r>
              <a:endParaRPr lang="en-US" altLang="ko-KR" sz="24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2400" dirty="0" smtClean="0"/>
                <a:t>특별한 룰 없이 진행</a:t>
              </a:r>
              <a:endParaRPr lang="en-US" altLang="ko-KR" sz="2400" dirty="0"/>
            </a:p>
            <a:p>
              <a:pPr>
                <a:lnSpc>
                  <a:spcPct val="150000"/>
                </a:lnSpc>
              </a:pPr>
              <a:endParaRPr lang="en-US" altLang="ko-KR" sz="240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48259" y="4031732"/>
              <a:ext cx="46945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 smtClean="0"/>
                <a:t>.</a:t>
              </a:r>
              <a:r>
                <a:rPr lang="ko-KR" altLang="en-US" sz="2800" dirty="0" smtClean="0"/>
                <a:t>게임 룰</a:t>
              </a:r>
              <a:r>
                <a:rPr lang="en-US" altLang="ko-KR" sz="2800" dirty="0" smtClean="0"/>
                <a:t>(</a:t>
              </a:r>
              <a:r>
                <a:rPr lang="ko-KR" altLang="en-US" sz="2800" dirty="0" err="1" smtClean="0"/>
                <a:t>노멀</a:t>
              </a:r>
              <a:r>
                <a:rPr lang="ko-KR" altLang="en-US" sz="2800" dirty="0" smtClean="0"/>
                <a:t> 게임</a:t>
              </a:r>
              <a:r>
                <a:rPr lang="en-US" altLang="ko-KR" sz="2800" dirty="0" smtClean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32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48259" y="1398719"/>
            <a:ext cx="1241910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게임 룰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잭팟</a:t>
            </a:r>
            <a:r>
              <a:rPr lang="ko-KR" altLang="en-US" sz="2800" dirty="0" smtClean="0"/>
              <a:t> 게임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err="1" smtClean="0"/>
              <a:t>잭팟</a:t>
            </a:r>
            <a:r>
              <a:rPr lang="ko-KR" altLang="en-US" sz="2400" dirty="0" smtClean="0"/>
              <a:t> 심볼 </a:t>
            </a:r>
            <a:r>
              <a:rPr lang="ko-KR" altLang="en-US" sz="2400" dirty="0" err="1" smtClean="0"/>
              <a:t>황금사과가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개가 트리거가되면 진입한다</a:t>
            </a:r>
            <a:endParaRPr lang="en-US" altLang="ko-KR" sz="2400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err="1" smtClean="0"/>
              <a:t>잭팟</a:t>
            </a:r>
            <a:r>
              <a:rPr lang="ko-KR" altLang="en-US" sz="2400" dirty="0" smtClean="0"/>
              <a:t> 모드로 진입하는 팝업이 뜬다</a:t>
            </a:r>
            <a:endParaRPr lang="en-US" altLang="ko-KR" sz="2400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진입 애니메이션 필요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큰 사과나무가 생겨난다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주렁주렁 </a:t>
            </a:r>
            <a:r>
              <a:rPr lang="ko-KR" altLang="en-US" sz="2400" dirty="0" err="1" smtClean="0"/>
              <a:t>황금사과가</a:t>
            </a:r>
            <a:r>
              <a:rPr lang="ko-KR" altLang="en-US" sz="2400" dirty="0" smtClean="0"/>
              <a:t> 자란다</a:t>
            </a:r>
            <a:r>
              <a:rPr lang="en-US" altLang="ko-KR" sz="2400" dirty="0" smtClean="0"/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사과나무에 </a:t>
            </a:r>
            <a:r>
              <a:rPr lang="ko-KR" altLang="en-US" sz="2400" dirty="0" err="1" smtClean="0"/>
              <a:t>헤라클라스가</a:t>
            </a:r>
            <a:r>
              <a:rPr lang="ko-KR" altLang="en-US" sz="2400" dirty="0" smtClean="0"/>
              <a:t> 힘을 가하면 사과가 떨어지면서 릴이 된다</a:t>
            </a:r>
            <a:endParaRPr lang="en-US" altLang="ko-KR" sz="2400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한바퀴 릴이 </a:t>
            </a:r>
            <a:r>
              <a:rPr lang="ko-KR" altLang="en-US" sz="2400" dirty="0" err="1" smtClean="0"/>
              <a:t>돌고나면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황금사과가</a:t>
            </a:r>
            <a:r>
              <a:rPr lang="ko-KR" altLang="en-US" sz="2400" dirty="0" smtClean="0"/>
              <a:t> 나온 칸은 </a:t>
            </a:r>
            <a:r>
              <a:rPr lang="ko-KR" altLang="en-US" sz="2400" dirty="0" err="1" smtClean="0"/>
              <a:t>고정이되고</a:t>
            </a:r>
            <a:endParaRPr lang="en-US" altLang="ko-KR" sz="2400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err="1" smtClean="0"/>
              <a:t>한번더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헤라클라스가</a:t>
            </a:r>
            <a:r>
              <a:rPr lang="ko-KR" altLang="en-US" sz="2400" dirty="0" smtClean="0"/>
              <a:t> 사과나무에 힘을 가하면 사과가 떨어지면서 </a:t>
            </a:r>
            <a:r>
              <a:rPr lang="ko-KR" altLang="en-US" sz="2400" dirty="0" err="1" smtClean="0"/>
              <a:t>릴이된다</a:t>
            </a:r>
            <a:endParaRPr lang="en-US" altLang="ko-KR" sz="2400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릴에 남은 사과의 개수에 따라 상금을 부여한다</a:t>
            </a:r>
            <a:endParaRPr lang="en-US" altLang="ko-KR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050" y="579120"/>
            <a:ext cx="6432709" cy="114359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71" b="89706" l="38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38" y="2727960"/>
            <a:ext cx="3539331" cy="4699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5" t="84131" r="20595" b="7914"/>
          <a:stretch/>
        </p:blipFill>
        <p:spPr>
          <a:xfrm>
            <a:off x="13425010" y="9235439"/>
            <a:ext cx="1234440" cy="9097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5" t="84131" r="20595" b="7914"/>
          <a:stretch/>
        </p:blipFill>
        <p:spPr>
          <a:xfrm>
            <a:off x="15993664" y="9235438"/>
            <a:ext cx="1234440" cy="9097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5" t="84131" r="20595" b="7914"/>
          <a:stretch/>
        </p:blipFill>
        <p:spPr>
          <a:xfrm>
            <a:off x="14659450" y="10173330"/>
            <a:ext cx="1234440" cy="90974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5" t="84131" r="20595" b="7914"/>
          <a:stretch/>
        </p:blipFill>
        <p:spPr>
          <a:xfrm>
            <a:off x="18531839" y="8325695"/>
            <a:ext cx="1234440" cy="90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48259" y="1398719"/>
            <a:ext cx="124191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게임 룰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프리 게임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r>
              <a:rPr lang="en-US" altLang="ko-KR" sz="2400" dirty="0" smtClean="0"/>
              <a:t>1. </a:t>
            </a:r>
            <a:r>
              <a:rPr lang="ko-KR" altLang="en-US" sz="2400" dirty="0" smtClean="0"/>
              <a:t>사자 </a:t>
            </a:r>
            <a:r>
              <a:rPr lang="ko-KR" altLang="en-US" sz="2400" dirty="0" err="1"/>
              <a:t>스케터가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r>
              <a:rPr lang="ko-KR" altLang="en-US" sz="2400" dirty="0" err="1"/>
              <a:t>개이상</a:t>
            </a:r>
            <a:r>
              <a:rPr lang="ko-KR" altLang="en-US" sz="2400" dirty="0"/>
              <a:t> 트리거 되면 </a:t>
            </a:r>
            <a:r>
              <a:rPr lang="ko-KR" altLang="en-US" sz="2400" dirty="0" err="1"/>
              <a:t>프리릴</a:t>
            </a:r>
            <a:r>
              <a:rPr lang="ko-KR" altLang="en-US" sz="2400" dirty="0"/>
              <a:t> 모드로 진입한다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smtClean="0"/>
              <a:t>2. </a:t>
            </a:r>
            <a:r>
              <a:rPr lang="ko-KR" altLang="en-US" sz="2400" dirty="0" err="1" smtClean="0"/>
              <a:t>프리릴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진입하는 </a:t>
            </a:r>
            <a:r>
              <a:rPr lang="ko-KR" altLang="en-US" sz="2400" dirty="0" err="1"/>
              <a:t>팝업창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smtClean="0"/>
              <a:t>3. </a:t>
            </a:r>
            <a:r>
              <a:rPr lang="ko-KR" altLang="en-US" sz="2400" dirty="0" err="1" smtClean="0"/>
              <a:t>프리릴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진입에 적합한 애니메이션 필요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smtClean="0"/>
              <a:t>4. </a:t>
            </a:r>
            <a:r>
              <a:rPr lang="ko-KR" altLang="en-US" sz="2400" dirty="0" err="1" smtClean="0"/>
              <a:t>프리릴이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10</a:t>
            </a:r>
            <a:r>
              <a:rPr lang="ko-KR" altLang="en-US" sz="2400" dirty="0"/>
              <a:t>번 돌아간다 그리고 </a:t>
            </a:r>
            <a:r>
              <a:rPr lang="en-US" altLang="ko-KR" sz="2400" dirty="0"/>
              <a:t>10</a:t>
            </a:r>
            <a:r>
              <a:rPr lang="ko-KR" altLang="en-US" sz="2400" dirty="0"/>
              <a:t>번 </a:t>
            </a:r>
            <a:r>
              <a:rPr lang="ko-KR" altLang="en-US" sz="2400" dirty="0" err="1"/>
              <a:t>프리릴을</a:t>
            </a:r>
            <a:r>
              <a:rPr lang="ko-KR" altLang="en-US" sz="2400" dirty="0"/>
              <a:t> 통해 누적된 당첨금을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smtClean="0"/>
              <a:t>여러 </a:t>
            </a:r>
            <a:r>
              <a:rPr lang="ko-KR" altLang="en-US" sz="2400" dirty="0"/>
              <a:t>개의 배수가 적혀있는 무언가 있고 그걸 외부의 힘</a:t>
            </a:r>
            <a:r>
              <a:rPr lang="en-US" altLang="ko-KR" sz="2400" dirty="0"/>
              <a:t>(</a:t>
            </a:r>
            <a:r>
              <a:rPr lang="ko-KR" altLang="en-US" sz="2400" dirty="0"/>
              <a:t>번개</a:t>
            </a:r>
            <a:r>
              <a:rPr lang="en-US" altLang="ko-KR" sz="2400" dirty="0"/>
              <a:t>)</a:t>
            </a:r>
            <a:r>
              <a:rPr lang="ko-KR" altLang="en-US" sz="2400" dirty="0"/>
              <a:t>으로 제거 하나만 남은 배수를 곱함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예</a:t>
            </a:r>
            <a:r>
              <a:rPr lang="en-US" altLang="ko-KR" sz="2400" dirty="0"/>
              <a:t>) </a:t>
            </a:r>
            <a:r>
              <a:rPr lang="ko-KR" altLang="en-US" sz="2400" dirty="0"/>
              <a:t>릴 위쪽에 등장 바위 </a:t>
            </a:r>
            <a:r>
              <a:rPr lang="en-US" altLang="ko-KR" sz="2400" dirty="0"/>
              <a:t>5</a:t>
            </a:r>
            <a:r>
              <a:rPr lang="ko-KR" altLang="en-US" sz="2400" dirty="0"/>
              <a:t>개 등장 신전에서 번개가 날아와 </a:t>
            </a:r>
            <a:r>
              <a:rPr lang="en-US" altLang="ko-KR" sz="2400" dirty="0"/>
              <a:t>5</a:t>
            </a:r>
            <a:r>
              <a:rPr lang="ko-KR" altLang="en-US" sz="2400" dirty="0"/>
              <a:t>개중 </a:t>
            </a:r>
            <a:r>
              <a:rPr lang="en-US" altLang="ko-KR" sz="2400" dirty="0"/>
              <a:t>3</a:t>
            </a:r>
            <a:r>
              <a:rPr lang="ko-KR" altLang="en-US" sz="2400" dirty="0"/>
              <a:t>개의 바위를 부수고</a:t>
            </a:r>
            <a:endParaRPr lang="en-US" altLang="ko-KR" sz="2400" dirty="0"/>
          </a:p>
          <a:p>
            <a:r>
              <a:rPr lang="en-US" altLang="ko-KR" sz="2400" dirty="0"/>
              <a:t>     </a:t>
            </a:r>
            <a:r>
              <a:rPr lang="ko-KR" altLang="en-US" sz="2400" dirty="0"/>
              <a:t>마지막으로 하나를 더 부순다</a:t>
            </a:r>
            <a:endParaRPr lang="en-US" altLang="ko-KR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050" y="579120"/>
            <a:ext cx="6432709" cy="1143592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5" t="84131" r="20595" b="7914"/>
          <a:stretch/>
        </p:blipFill>
        <p:spPr>
          <a:xfrm>
            <a:off x="13425010" y="9235439"/>
            <a:ext cx="1234440" cy="9097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5" t="84131" r="20595" b="7914"/>
          <a:stretch/>
        </p:blipFill>
        <p:spPr>
          <a:xfrm>
            <a:off x="15993664" y="9235438"/>
            <a:ext cx="1234440" cy="90974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5" t="84131" r="20595" b="7914"/>
          <a:stretch/>
        </p:blipFill>
        <p:spPr>
          <a:xfrm>
            <a:off x="14659450" y="10173330"/>
            <a:ext cx="1234440" cy="90974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5" t="84131" r="20595" b="7914"/>
          <a:stretch/>
        </p:blipFill>
        <p:spPr>
          <a:xfrm>
            <a:off x="18531839" y="8325695"/>
            <a:ext cx="1234440" cy="90974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2" t="67298" r="59841" b="24373"/>
          <a:stretch/>
        </p:blipFill>
        <p:spPr>
          <a:xfrm>
            <a:off x="15893890" y="9192681"/>
            <a:ext cx="1249681" cy="9525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2" t="67298" r="59841" b="24373"/>
          <a:stretch/>
        </p:blipFill>
        <p:spPr>
          <a:xfrm>
            <a:off x="17282158" y="10130573"/>
            <a:ext cx="1249681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48259" y="1398719"/>
            <a:ext cx="1241910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게임 룰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보너스 게임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r>
              <a:rPr lang="en-US" altLang="ko-KR" sz="2400" dirty="0" smtClean="0"/>
              <a:t>1. </a:t>
            </a:r>
            <a:r>
              <a:rPr lang="ko-KR" altLang="en-US" sz="2400" dirty="0"/>
              <a:t>히드라 </a:t>
            </a:r>
            <a:r>
              <a:rPr lang="ko-KR" altLang="en-US" sz="2400" dirty="0" err="1"/>
              <a:t>스케터가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r>
              <a:rPr lang="ko-KR" altLang="en-US" sz="2400" dirty="0" err="1"/>
              <a:t>개이상</a:t>
            </a:r>
            <a:r>
              <a:rPr lang="ko-KR" altLang="en-US" sz="2400" dirty="0"/>
              <a:t> 트리거 되면 보너스 게임 모드로 진입한다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smtClean="0"/>
              <a:t>2. </a:t>
            </a:r>
            <a:r>
              <a:rPr lang="ko-KR" altLang="en-US" sz="2400" dirty="0" smtClean="0"/>
              <a:t>보너스 </a:t>
            </a:r>
            <a:r>
              <a:rPr lang="ko-KR" altLang="en-US" sz="2400" dirty="0"/>
              <a:t>모드로 진입하는 </a:t>
            </a:r>
            <a:r>
              <a:rPr lang="ko-KR" altLang="en-US" sz="2400" dirty="0" err="1"/>
              <a:t>팝업창</a:t>
            </a:r>
            <a:endParaRPr lang="en-US" altLang="ko-KR" sz="2400" dirty="0"/>
          </a:p>
          <a:p>
            <a:r>
              <a:rPr lang="en-US" altLang="ko-KR" sz="2400" dirty="0" smtClean="0"/>
              <a:t>3. </a:t>
            </a:r>
            <a:r>
              <a:rPr lang="ko-KR" altLang="en-US" sz="2400" dirty="0" smtClean="0"/>
              <a:t>화면전환 </a:t>
            </a:r>
            <a:r>
              <a:rPr lang="ko-KR" altLang="en-US" sz="2400" dirty="0"/>
              <a:t>효과 필요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릴창이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업어짐</a:t>
            </a:r>
            <a:endParaRPr lang="en-US" altLang="ko-KR" sz="2400" dirty="0"/>
          </a:p>
          <a:p>
            <a:r>
              <a:rPr lang="en-US" altLang="ko-KR" sz="2400" dirty="0" smtClean="0"/>
              <a:t>3. </a:t>
            </a:r>
            <a:r>
              <a:rPr lang="ko-KR" altLang="en-US" sz="2400" dirty="0" smtClean="0"/>
              <a:t>배경의 </a:t>
            </a:r>
            <a:r>
              <a:rPr lang="ko-KR" altLang="en-US" sz="2400" dirty="0"/>
              <a:t>물속에서 히드라 등장 </a:t>
            </a:r>
            <a:endParaRPr lang="en-US" altLang="ko-KR" sz="2400" dirty="0"/>
          </a:p>
          <a:p>
            <a:r>
              <a:rPr lang="en-US" altLang="ko-KR" sz="2400" dirty="0" smtClean="0"/>
              <a:t>4. </a:t>
            </a:r>
            <a:r>
              <a:rPr lang="ko-KR" altLang="en-US" sz="2400" dirty="0" err="1" smtClean="0"/>
              <a:t>헤라클라스의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방망이로 머리를 가격 </a:t>
            </a:r>
            <a:r>
              <a:rPr lang="en-US" altLang="ko-KR" sz="2400" dirty="0"/>
              <a:t>/ </a:t>
            </a:r>
            <a:r>
              <a:rPr lang="ko-KR" altLang="en-US" sz="2400" dirty="0"/>
              <a:t>첫 가격 보상금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) 10000</a:t>
            </a:r>
            <a:r>
              <a:rPr lang="ko-KR" altLang="en-US" sz="2400" dirty="0"/>
              <a:t>원</a:t>
            </a:r>
            <a:endParaRPr lang="en-US" altLang="ko-KR" sz="2400" dirty="0"/>
          </a:p>
          <a:p>
            <a:r>
              <a:rPr lang="en-US" altLang="ko-KR" sz="2400" dirty="0" smtClean="0"/>
              <a:t>5. </a:t>
            </a:r>
            <a:r>
              <a:rPr lang="ko-KR" altLang="en-US" sz="2400" dirty="0" smtClean="0"/>
              <a:t>물속으로 </a:t>
            </a:r>
            <a:r>
              <a:rPr lang="ko-KR" altLang="en-US" sz="2400" dirty="0"/>
              <a:t>숨는 히드라</a:t>
            </a:r>
            <a:endParaRPr lang="en-US" altLang="ko-KR" sz="2400" dirty="0"/>
          </a:p>
          <a:p>
            <a:r>
              <a:rPr lang="en-US" altLang="ko-KR" sz="2400" dirty="0" smtClean="0"/>
              <a:t>6. </a:t>
            </a:r>
            <a:r>
              <a:rPr lang="ko-KR" altLang="en-US" sz="2400" dirty="0" smtClean="0"/>
              <a:t>다시 </a:t>
            </a:r>
            <a:r>
              <a:rPr lang="ko-KR" altLang="en-US" sz="2400" dirty="0"/>
              <a:t>물속에서 나오는 히드라 다시 가격 </a:t>
            </a:r>
            <a:r>
              <a:rPr lang="en-US" altLang="ko-KR" sz="2400" dirty="0"/>
              <a:t>/ </a:t>
            </a:r>
            <a:r>
              <a:rPr lang="ko-KR" altLang="en-US" sz="2400" dirty="0"/>
              <a:t>두번째 가격은 배수 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) X5</a:t>
            </a:r>
          </a:p>
          <a:p>
            <a:r>
              <a:rPr lang="en-US" altLang="ko-KR" sz="2400" dirty="0" smtClean="0"/>
              <a:t>7. </a:t>
            </a:r>
            <a:r>
              <a:rPr lang="ko-KR" altLang="en-US" sz="2400" dirty="0" smtClean="0"/>
              <a:t>기절하는 </a:t>
            </a:r>
            <a:r>
              <a:rPr lang="ko-KR" altLang="en-US" sz="2400" dirty="0"/>
              <a:t>히드라 </a:t>
            </a:r>
            <a:endParaRPr lang="en-US" altLang="ko-KR" sz="2400" dirty="0"/>
          </a:p>
          <a:p>
            <a:r>
              <a:rPr lang="en-US" altLang="ko-KR" sz="2400" dirty="0" smtClean="0"/>
              <a:t>8. </a:t>
            </a:r>
            <a:r>
              <a:rPr lang="ko-KR" altLang="en-US" sz="2400" dirty="0" smtClean="0"/>
              <a:t>다시 </a:t>
            </a:r>
            <a:r>
              <a:rPr lang="ko-KR" altLang="en-US" sz="2400" dirty="0"/>
              <a:t>릴이 나올만한 화면전환 필요 </a:t>
            </a:r>
            <a:r>
              <a:rPr lang="en-US" altLang="ko-KR" sz="2400" dirty="0"/>
              <a:t>(</a:t>
            </a:r>
            <a:r>
              <a:rPr lang="ko-KR" altLang="en-US" sz="2400" dirty="0"/>
              <a:t>물이 첨벙 하면서 </a:t>
            </a:r>
            <a:r>
              <a:rPr lang="ko-KR" altLang="en-US" sz="2400" dirty="0" smtClean="0"/>
              <a:t>화면 앞을 </a:t>
            </a:r>
            <a:r>
              <a:rPr lang="ko-KR" altLang="en-US" sz="2400" dirty="0"/>
              <a:t>가림</a:t>
            </a:r>
            <a:r>
              <a:rPr lang="en-US" altLang="ko-KR" sz="2400" dirty="0"/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050" y="579119"/>
            <a:ext cx="7190900" cy="1143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34712" y="5558974"/>
            <a:ext cx="14004714" cy="680963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4. </a:t>
            </a:r>
            <a:r>
              <a:rPr lang="ko-KR" altLang="en-US" sz="5400" dirty="0"/>
              <a:t>개발 컨텐츠 </a:t>
            </a:r>
            <a:r>
              <a:rPr lang="en-US" altLang="ko-KR" sz="5400" dirty="0"/>
              <a:t>(Lucky Adventure)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44712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397844" y="856141"/>
            <a:ext cx="4829764" cy="67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3. </a:t>
            </a:r>
            <a:r>
              <a:rPr lang="ko-KR" altLang="en-US" sz="3200" dirty="0" smtClean="0"/>
              <a:t>개발 컨텐츠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여인천하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48259" y="3078655"/>
            <a:ext cx="8090941" cy="6034691"/>
            <a:chOff x="748259" y="4031732"/>
            <a:chExt cx="10427741" cy="6034691"/>
          </a:xfrm>
        </p:grpSpPr>
        <p:sp>
          <p:nvSpPr>
            <p:cNvPr id="11" name="TextBox 10"/>
            <p:cNvSpPr txBox="1"/>
            <p:nvPr/>
          </p:nvSpPr>
          <p:spPr>
            <a:xfrm>
              <a:off x="748260" y="4988110"/>
              <a:ext cx="10427740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트리플</a:t>
              </a:r>
              <a:r>
                <a:rPr lang="ko-KR" altLang="en-US" sz="2400" dirty="0" smtClean="0"/>
                <a:t> 모니터 머신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Standard for Gaming </a:t>
              </a:r>
              <a:r>
                <a:rPr lang="ko-KR" altLang="en-US" sz="2400" dirty="0" smtClean="0"/>
                <a:t>방식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3X5</a:t>
              </a:r>
              <a:r>
                <a:rPr lang="ko-KR" altLang="en-US" sz="2400" dirty="0" smtClean="0"/>
                <a:t>릴 구성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최대 </a:t>
              </a:r>
              <a:r>
                <a:rPr lang="en-US" altLang="ko-KR" sz="2400" dirty="0" smtClean="0"/>
                <a:t>4</a:t>
              </a:r>
              <a:r>
                <a:rPr lang="ko-KR" altLang="en-US" sz="2400" dirty="0" smtClean="0"/>
                <a:t>배팅 </a:t>
              </a:r>
              <a:r>
                <a:rPr lang="en-US" altLang="ko-KR" sz="2400" dirty="0" smtClean="0"/>
                <a:t>50</a:t>
              </a:r>
              <a:r>
                <a:rPr lang="ko-KR" altLang="en-US" sz="2400" dirty="0" smtClean="0"/>
                <a:t>라인 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라인</a:t>
              </a:r>
              <a:r>
                <a:rPr lang="en-US" altLang="ko-KR" sz="2400" dirty="0" smtClean="0"/>
                <a:t>: 10, 20, 30, 40, 50 </a:t>
              </a:r>
              <a:r>
                <a:rPr lang="ko-KR" altLang="en-US" sz="2400" dirty="0" smtClean="0"/>
                <a:t>중 선택가능</a:t>
              </a:r>
              <a:r>
                <a:rPr lang="en-US" altLang="ko-KR" sz="2400" dirty="0" smtClean="0"/>
                <a:t>)</a:t>
              </a:r>
              <a:br>
                <a:rPr lang="en-US" altLang="ko-KR" sz="2400" dirty="0" smtClean="0"/>
              </a:b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배팅</a:t>
              </a:r>
              <a:r>
                <a:rPr lang="en-US" altLang="ko-KR" sz="2400" dirty="0" smtClean="0"/>
                <a:t>: 1, 2, 3, 4 </a:t>
              </a:r>
              <a:r>
                <a:rPr lang="ko-KR" altLang="en-US" sz="2400" dirty="0" smtClean="0"/>
                <a:t>중 선택가능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기본룰</a:t>
              </a:r>
              <a:r>
                <a:rPr lang="ko-KR" altLang="en-US" sz="2400" dirty="0" smtClean="0"/>
                <a:t> 적용 </a:t>
              </a:r>
              <a:r>
                <a:rPr lang="ko-KR" altLang="en-US" sz="2400" dirty="0" err="1" smtClean="0"/>
                <a:t>노멀게임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프리게임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미니게임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갬불게임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8259" y="4031732"/>
              <a:ext cx="321595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 smtClean="0"/>
                <a:t>3-1. </a:t>
              </a:r>
              <a:r>
                <a:rPr lang="ko-KR" altLang="en-US" sz="2800" dirty="0" smtClean="0"/>
                <a:t>게임 사양</a:t>
              </a:r>
              <a:endParaRPr lang="en-US" altLang="ko-K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940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48259" y="3078655"/>
            <a:ext cx="8090941" cy="6034691"/>
            <a:chOff x="748259" y="4031732"/>
            <a:chExt cx="10427741" cy="6034691"/>
          </a:xfrm>
        </p:grpSpPr>
        <p:sp>
          <p:nvSpPr>
            <p:cNvPr id="6" name="TextBox 5"/>
            <p:cNvSpPr txBox="1"/>
            <p:nvPr/>
          </p:nvSpPr>
          <p:spPr>
            <a:xfrm>
              <a:off x="748260" y="4988110"/>
              <a:ext cx="10427740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트리플</a:t>
              </a:r>
              <a:r>
                <a:rPr lang="ko-KR" altLang="en-US" sz="2400" dirty="0" smtClean="0"/>
                <a:t> 모니터 머신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Standard for Gaming </a:t>
              </a:r>
              <a:r>
                <a:rPr lang="ko-KR" altLang="en-US" sz="2400" dirty="0" smtClean="0"/>
                <a:t>방식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3X5</a:t>
              </a:r>
              <a:r>
                <a:rPr lang="ko-KR" altLang="en-US" sz="2400" dirty="0" smtClean="0"/>
                <a:t>릴 구성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최대 </a:t>
              </a:r>
              <a:r>
                <a:rPr lang="en-US" altLang="ko-KR" sz="2400" dirty="0" smtClean="0"/>
                <a:t>4</a:t>
              </a:r>
              <a:r>
                <a:rPr lang="ko-KR" altLang="en-US" sz="2400" dirty="0" smtClean="0"/>
                <a:t>배팅 </a:t>
              </a:r>
              <a:r>
                <a:rPr lang="en-US" altLang="ko-KR" sz="2400" dirty="0" smtClean="0"/>
                <a:t>50</a:t>
              </a:r>
              <a:r>
                <a:rPr lang="ko-KR" altLang="en-US" sz="2400" dirty="0" smtClean="0"/>
                <a:t>라인 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라인</a:t>
              </a:r>
              <a:r>
                <a:rPr lang="en-US" altLang="ko-KR" sz="2400" dirty="0" smtClean="0"/>
                <a:t>: 10, 20, 30, 40, 50 </a:t>
              </a:r>
              <a:r>
                <a:rPr lang="ko-KR" altLang="en-US" sz="2400" dirty="0" smtClean="0"/>
                <a:t>중 선택가능</a:t>
              </a:r>
              <a:r>
                <a:rPr lang="en-US" altLang="ko-KR" sz="2400" dirty="0" smtClean="0"/>
                <a:t>)</a:t>
              </a:r>
              <a:br>
                <a:rPr lang="en-US" altLang="ko-KR" sz="2400" dirty="0" smtClean="0"/>
              </a:b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배팅</a:t>
              </a:r>
              <a:r>
                <a:rPr lang="en-US" altLang="ko-KR" sz="2400" dirty="0" smtClean="0"/>
                <a:t>: 1, 2, 3, 4 </a:t>
              </a:r>
              <a:r>
                <a:rPr lang="ko-KR" altLang="en-US" sz="2400" dirty="0" smtClean="0"/>
                <a:t>중 선택가능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기본룰</a:t>
              </a:r>
              <a:r>
                <a:rPr lang="ko-KR" altLang="en-US" sz="2400" dirty="0" smtClean="0"/>
                <a:t> 적용 </a:t>
              </a:r>
              <a:r>
                <a:rPr lang="ko-KR" altLang="en-US" sz="2400" dirty="0" err="1" smtClean="0"/>
                <a:t>노멀게임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프리게임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미니게임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갬불게임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48259" y="4031732"/>
              <a:ext cx="321595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 smtClean="0"/>
                <a:t>3-1. </a:t>
              </a:r>
              <a:r>
                <a:rPr lang="ko-KR" altLang="en-US" sz="2800" dirty="0" smtClean="0"/>
                <a:t>게임 사양</a:t>
              </a:r>
              <a:endParaRPr lang="en-US" altLang="ko-K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82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1791" y="8221682"/>
            <a:ext cx="104277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/>
              <a:t>와일드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소년 </a:t>
            </a:r>
            <a:r>
              <a:rPr lang="en-US" altLang="ko-KR" sz="2400" dirty="0" smtClean="0"/>
              <a:t>(1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스캐터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나비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개미 </a:t>
            </a:r>
            <a:r>
              <a:rPr lang="en-US" altLang="ko-KR" sz="2400" dirty="0" smtClean="0"/>
              <a:t>(2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노멀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꿀벌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사마귀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독버섯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작은 새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꽃 </a:t>
            </a:r>
            <a:r>
              <a:rPr lang="en-US" altLang="ko-KR" sz="2400" dirty="0" smtClean="0"/>
              <a:t>(</a:t>
            </a:r>
            <a:r>
              <a:rPr lang="en-US" altLang="ko-KR" sz="2400" dirty="0"/>
              <a:t>5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로얄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공통 </a:t>
            </a:r>
            <a:r>
              <a:rPr lang="ko-KR" altLang="en-US" sz="2400" dirty="0" err="1" smtClean="0"/>
              <a:t>로얄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(9,10,J,Q,K,A) (6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/>
              <a:t>총 심볼 개수</a:t>
            </a:r>
            <a:r>
              <a:rPr lang="en-US" altLang="ko-KR" sz="2400" dirty="0" smtClean="0"/>
              <a:t>: 14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17685" y="162183"/>
            <a:ext cx="46945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3-2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심볼의 구성</a:t>
            </a:r>
            <a:endParaRPr lang="en-US" altLang="ko-KR" sz="28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1077627" y="11912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와일드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023757" y="11912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스케터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77627" y="456863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일반 심볼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4589979" y="1191281"/>
            <a:ext cx="151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로얄</a:t>
            </a:r>
            <a:endParaRPr lang="ko-KR" altLang="en-US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7" t="25334" r="62988" b="55260"/>
          <a:stretch/>
        </p:blipFill>
        <p:spPr>
          <a:xfrm>
            <a:off x="13943075" y="1765318"/>
            <a:ext cx="1792225" cy="186408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8" t="25334" r="44407" b="55260"/>
          <a:stretch/>
        </p:blipFill>
        <p:spPr>
          <a:xfrm>
            <a:off x="16375379" y="1765318"/>
            <a:ext cx="1792225" cy="186408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2" t="25334" r="24313" b="55260"/>
          <a:stretch/>
        </p:blipFill>
        <p:spPr>
          <a:xfrm>
            <a:off x="19530059" y="1765318"/>
            <a:ext cx="1792225" cy="186408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67" t="53035" r="24038" b="27559"/>
          <a:stretch/>
        </p:blipFill>
        <p:spPr>
          <a:xfrm>
            <a:off x="19530059" y="3831862"/>
            <a:ext cx="1792225" cy="186408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1" t="53892" r="44474" b="26702"/>
          <a:stretch/>
        </p:blipFill>
        <p:spPr>
          <a:xfrm>
            <a:off x="16622267" y="3831862"/>
            <a:ext cx="1792225" cy="186408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7" t="51798" r="62988" b="28796"/>
          <a:stretch/>
        </p:blipFill>
        <p:spPr>
          <a:xfrm>
            <a:off x="14080235" y="3831862"/>
            <a:ext cx="1792225" cy="1864088"/>
          </a:xfrm>
          <a:prstGeom prst="rect">
            <a:avLst/>
          </a:prstGeom>
        </p:spPr>
      </p:pic>
      <p:pic>
        <p:nvPicPr>
          <p:cNvPr id="40" name="Picture 6" descr="Butterfli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6" t="38841" r="9856" b="23271"/>
          <a:stretch/>
        </p:blipFill>
        <p:spPr bwMode="auto">
          <a:xfrm>
            <a:off x="3876018" y="1804278"/>
            <a:ext cx="2049804" cy="183799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BCB6EB8-3E31-492F-BBE7-B611337611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4" t="44068" r="16213" b="33964"/>
          <a:stretch/>
        </p:blipFill>
        <p:spPr>
          <a:xfrm>
            <a:off x="853460" y="1730559"/>
            <a:ext cx="2202659" cy="1898847"/>
          </a:xfrm>
          <a:prstGeom prst="rect">
            <a:avLst/>
          </a:prstGeom>
        </p:spPr>
      </p:pic>
      <p:pic>
        <p:nvPicPr>
          <p:cNvPr id="42" name="Picture 4" descr="Thirsty ant --  better here that at my picnic .   ...   . Pixdaus.. magnifi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53" y="1804278"/>
            <a:ext cx="2071247" cy="18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Why Dead Honeybees Means the Beginning of the Apocalyps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0" t="11923" r="16010" b="18674"/>
          <a:stretch/>
        </p:blipFill>
        <p:spPr bwMode="auto">
          <a:xfrm>
            <a:off x="618342" y="5540247"/>
            <a:ext cx="2672893" cy="254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The red fleece hat is the part of the fungus that is poison. Muscarinic toadstools contain a number of other toxic compounds, some hallucinogenic. The toxicity of this mushroom is popularly often exaggerated. Nevertheless, the consumption of a whole mushroom for example, a small dog in a few hours can be fatal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9"/>
          <a:stretch/>
        </p:blipFill>
        <p:spPr bwMode="auto">
          <a:xfrm>
            <a:off x="6701467" y="5540247"/>
            <a:ext cx="3124013" cy="250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 descr="여름, 매크로, 자연, 식물, 꽃잎, 정원, 꽃, 꽃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918" y="5911194"/>
            <a:ext cx="3325290" cy="242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565" y="5666809"/>
            <a:ext cx="3185844" cy="1909747"/>
          </a:xfrm>
          <a:prstGeom prst="rect">
            <a:avLst/>
          </a:prstGeom>
        </p:spPr>
      </p:pic>
      <p:pic>
        <p:nvPicPr>
          <p:cNvPr id="47" name="Picture 2" descr="Praying Mantis he's cute =)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 b="32302"/>
          <a:stretch/>
        </p:blipFill>
        <p:spPr bwMode="auto">
          <a:xfrm>
            <a:off x="3782646" y="5757654"/>
            <a:ext cx="2579914" cy="21837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79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36510" y="2891833"/>
            <a:ext cx="10427741" cy="2710704"/>
            <a:chOff x="748259" y="4031732"/>
            <a:chExt cx="10427741" cy="2710704"/>
          </a:xfrm>
        </p:grpSpPr>
        <p:sp>
          <p:nvSpPr>
            <p:cNvPr id="3" name="TextBox 2"/>
            <p:cNvSpPr txBox="1"/>
            <p:nvPr/>
          </p:nvSpPr>
          <p:spPr>
            <a:xfrm>
              <a:off x="748260" y="4988110"/>
              <a:ext cx="10427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기본 게임 룰 적용</a:t>
              </a:r>
              <a:endParaRPr lang="en-US" altLang="ko-KR" sz="24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2400" dirty="0" smtClean="0"/>
                <a:t>특별한 룰 없이 진행</a:t>
              </a:r>
              <a:endParaRPr lang="en-US" altLang="ko-KR" sz="2400" dirty="0"/>
            </a:p>
            <a:p>
              <a:pPr>
                <a:lnSpc>
                  <a:spcPct val="150000"/>
                </a:lnSpc>
              </a:pPr>
              <a:endParaRPr lang="en-US" altLang="ko-KR" sz="240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48259" y="4031732"/>
              <a:ext cx="46945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 smtClean="0"/>
                <a:t>.</a:t>
              </a:r>
              <a:r>
                <a:rPr lang="ko-KR" altLang="en-US" sz="2800" dirty="0" smtClean="0"/>
                <a:t>게임 룰</a:t>
              </a:r>
              <a:r>
                <a:rPr lang="en-US" altLang="ko-KR" sz="2800" dirty="0" smtClean="0"/>
                <a:t>(</a:t>
              </a:r>
              <a:r>
                <a:rPr lang="ko-KR" altLang="en-US" sz="2800" dirty="0" err="1" smtClean="0"/>
                <a:t>노멀</a:t>
              </a:r>
              <a:r>
                <a:rPr lang="ko-KR" altLang="en-US" sz="2800" dirty="0" smtClean="0"/>
                <a:t> 게임</a:t>
              </a:r>
              <a:r>
                <a:rPr lang="en-US" altLang="ko-KR" sz="2800" dirty="0" smtClean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5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48259" y="1398719"/>
            <a:ext cx="124191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게임 룰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프리 게임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나비 </a:t>
            </a:r>
            <a:r>
              <a:rPr lang="ko-KR" altLang="en-US" sz="2400" dirty="0" err="1" smtClean="0"/>
              <a:t>스케터가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3</a:t>
            </a:r>
            <a:r>
              <a:rPr lang="ko-KR" altLang="en-US" sz="2400" dirty="0" err="1" smtClean="0"/>
              <a:t>개이상</a:t>
            </a:r>
            <a:r>
              <a:rPr lang="ko-KR" altLang="en-US" sz="2400" dirty="0" smtClean="0"/>
              <a:t> 트리거 되면 </a:t>
            </a:r>
            <a:r>
              <a:rPr lang="ko-KR" altLang="en-US" sz="2400" dirty="0" err="1" smtClean="0"/>
              <a:t>프리게임에</a:t>
            </a:r>
            <a:r>
              <a:rPr lang="ko-KR" altLang="en-US" sz="2400" dirty="0" smtClean="0"/>
              <a:t> 진입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진입하는 </a:t>
            </a:r>
            <a:r>
              <a:rPr lang="ko-KR" altLang="en-US" sz="2400" dirty="0" err="1" smtClean="0"/>
              <a:t>팝업창</a:t>
            </a:r>
            <a:r>
              <a:rPr lang="ko-KR" altLang="en-US" sz="2400" dirty="0" smtClean="0"/>
              <a:t> 필요</a:t>
            </a:r>
            <a:r>
              <a:rPr lang="en-US" altLang="ko-KR" sz="2400" dirty="0" smtClean="0"/>
              <a:t> , </a:t>
            </a:r>
            <a:r>
              <a:rPr lang="ko-KR" altLang="en-US" sz="2400" dirty="0" smtClean="0"/>
              <a:t>진입 애니메이션 필요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ko-KR" altLang="en-US" sz="2400" dirty="0" err="1" smtClean="0"/>
              <a:t>프리릴을</a:t>
            </a:r>
            <a:r>
              <a:rPr lang="ko-KR" altLang="en-US" sz="2400" dirty="0" smtClean="0"/>
              <a:t> 진행하는 동안 </a:t>
            </a:r>
            <a:r>
              <a:rPr lang="ko-KR" altLang="en-US" sz="2400" dirty="0" err="1" smtClean="0"/>
              <a:t>나비스케터가</a:t>
            </a:r>
            <a:r>
              <a:rPr lang="ko-KR" altLang="en-US" sz="2400" dirty="0" smtClean="0"/>
              <a:t> 나오면 추가 </a:t>
            </a:r>
            <a:r>
              <a:rPr lang="ko-KR" altLang="en-US" sz="2400" dirty="0" err="1" smtClean="0"/>
              <a:t>프리스핀을</a:t>
            </a:r>
            <a:r>
              <a:rPr lang="ko-KR" altLang="en-US" sz="2400" dirty="0" smtClean="0"/>
              <a:t> 부여한다</a:t>
            </a:r>
            <a:endParaRPr lang="en-US" altLang="ko-KR" sz="2400" dirty="0" smtClean="0"/>
          </a:p>
          <a:p>
            <a:r>
              <a:rPr lang="ko-KR" altLang="en-US" sz="2400" dirty="0" smtClean="0"/>
              <a:t>    예</a:t>
            </a:r>
            <a:r>
              <a:rPr lang="en-US" altLang="ko-KR" sz="2400" dirty="0" smtClean="0"/>
              <a:t>) 1</a:t>
            </a:r>
            <a:r>
              <a:rPr lang="ko-KR" altLang="en-US" sz="2400" dirty="0" smtClean="0"/>
              <a:t>개 나오면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회 더 </a:t>
            </a:r>
            <a:r>
              <a:rPr lang="ko-KR" altLang="en-US" sz="2400" dirty="0" err="1" smtClean="0"/>
              <a:t>프리릴</a:t>
            </a:r>
            <a:r>
              <a:rPr lang="en-US" altLang="ko-KR" sz="2400" dirty="0" smtClean="0"/>
              <a:t>, 2</a:t>
            </a:r>
            <a:r>
              <a:rPr lang="ko-KR" altLang="en-US" sz="2400" dirty="0" smtClean="0"/>
              <a:t>개 나오면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회 더</a:t>
            </a:r>
            <a:r>
              <a:rPr lang="en-US" altLang="ko-KR" sz="2400" dirty="0" smtClean="0"/>
              <a:t>.,.. (</a:t>
            </a:r>
            <a:r>
              <a:rPr lang="ko-KR" altLang="en-US" sz="2400" dirty="0" err="1" smtClean="0"/>
              <a:t>리트리거</a:t>
            </a:r>
            <a:r>
              <a:rPr lang="ko-KR" altLang="en-US" sz="2400" dirty="0" smtClean="0"/>
              <a:t> 가능</a:t>
            </a:r>
            <a:r>
              <a:rPr lang="en-US" altLang="ko-KR" sz="2400" dirty="0" smtClean="0"/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3158623"/>
            <a:ext cx="8839973" cy="4972484"/>
          </a:xfrm>
          <a:prstGeom prst="rect">
            <a:avLst/>
          </a:prstGeom>
        </p:spPr>
      </p:pic>
      <p:pic>
        <p:nvPicPr>
          <p:cNvPr id="11" name="Picture 6" descr="Butterfli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6" t="38841" r="9856" b="23271"/>
          <a:stretch/>
        </p:blipFill>
        <p:spPr bwMode="auto">
          <a:xfrm>
            <a:off x="13007613" y="3461586"/>
            <a:ext cx="1305861" cy="10342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utterfli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6" t="38841" r="9856" b="23271"/>
          <a:stretch/>
        </p:blipFill>
        <p:spPr bwMode="auto">
          <a:xfrm>
            <a:off x="14493513" y="4610651"/>
            <a:ext cx="1305861" cy="10342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utterfli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6" t="38841" r="9856" b="23271"/>
          <a:stretch/>
        </p:blipFill>
        <p:spPr bwMode="auto">
          <a:xfrm>
            <a:off x="16016205" y="5848901"/>
            <a:ext cx="1305861" cy="10342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21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48259" y="1398719"/>
            <a:ext cx="124191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게임 룰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보너스 게임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개미 </a:t>
            </a:r>
            <a:r>
              <a:rPr lang="ko-KR" altLang="en-US" sz="2400" dirty="0" err="1" smtClean="0"/>
              <a:t>스케터가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3</a:t>
            </a:r>
            <a:r>
              <a:rPr lang="ko-KR" altLang="en-US" sz="2400" dirty="0" err="1" smtClean="0"/>
              <a:t>개이상</a:t>
            </a:r>
            <a:r>
              <a:rPr lang="ko-KR" altLang="en-US" sz="2400" dirty="0" smtClean="0"/>
              <a:t> 트리거가 되면 보너스 게임에 진입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보너스 게임 진입 </a:t>
            </a:r>
            <a:r>
              <a:rPr lang="ko-KR" altLang="en-US" sz="2400" dirty="0" err="1" smtClean="0"/>
              <a:t>팝업창이</a:t>
            </a:r>
            <a:r>
              <a:rPr lang="ko-KR" altLang="en-US" sz="2400" dirty="0" smtClean="0"/>
              <a:t> 뜬다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개미굴로 소년이 떨어지는 애니메이션 필요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en-US" altLang="ko-KR" sz="2400" dirty="0" smtClean="0"/>
              <a:t>1~3</a:t>
            </a:r>
            <a:r>
              <a:rPr lang="ko-KR" altLang="en-US" sz="2400" dirty="0" smtClean="0"/>
              <a:t>개 랜덤의 개미굴이 보인다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굴을 선택하면 굴속으로 진입하고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보물 상자가 있다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보물 상자를 클릭하면 일정의 상금과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다음 스테이지로 진입 가능 여부가 나온다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다음 스테이지로 이동이 가능하다면 같은 방식으로 </a:t>
            </a:r>
            <a:r>
              <a:rPr lang="en-US" altLang="ko-KR" sz="2400" dirty="0" smtClean="0"/>
              <a:t>1~3</a:t>
            </a:r>
            <a:r>
              <a:rPr lang="ko-KR" altLang="en-US" sz="2400" dirty="0" smtClean="0"/>
              <a:t>개의 개미굴을 선택 기회를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</a:t>
            </a:r>
            <a:r>
              <a:rPr lang="ko-KR" altLang="en-US" sz="2400" dirty="0" smtClean="0"/>
              <a:t>제공한다 총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회 가능 하다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22045" y="6373876"/>
            <a:ext cx="8771838" cy="48732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270" y="765885"/>
            <a:ext cx="8839973" cy="4972484"/>
          </a:xfrm>
          <a:prstGeom prst="rect">
            <a:avLst/>
          </a:prstGeom>
        </p:spPr>
      </p:pic>
      <p:pic>
        <p:nvPicPr>
          <p:cNvPr id="6" name="Picture 4" descr="Thirsty ant --  better here that at my picnic .   ...   . Pixdaus.. magnifi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645" y="2194503"/>
            <a:ext cx="1420456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irsty ant --  better here that at my picnic .   ...   . Pixdaus.. magnifi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891" y="1066742"/>
            <a:ext cx="1279092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hirsty ant --  better here that at my picnic .   ...   . Pixdaus.. magnifie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4507" y="3458809"/>
            <a:ext cx="1376182" cy="114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30040" y="6827520"/>
            <a:ext cx="812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같은 배경에서 이루어지며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굴이 </a:t>
            </a:r>
            <a:r>
              <a:rPr lang="ko-KR" altLang="en-US" dirty="0" err="1" smtClean="0"/>
              <a:t>막힌건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돌맹이로</a:t>
            </a:r>
            <a:r>
              <a:rPr lang="ko-KR" altLang="en-US" dirty="0" smtClean="0"/>
              <a:t> 막혀있는 걸로 표현  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제시함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18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34712" y="5558974"/>
            <a:ext cx="14004714" cy="680963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5. </a:t>
            </a:r>
            <a:r>
              <a:rPr lang="ko-KR" altLang="en-US" sz="5400" dirty="0"/>
              <a:t>개발 컨텐츠 </a:t>
            </a:r>
            <a:r>
              <a:rPr lang="en-US" altLang="ko-KR" sz="5400" dirty="0"/>
              <a:t>(Ultimate Motocross)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927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48259" y="3078655"/>
            <a:ext cx="8090941" cy="6588689"/>
            <a:chOff x="748259" y="4031732"/>
            <a:chExt cx="10427741" cy="6588689"/>
          </a:xfrm>
        </p:grpSpPr>
        <p:sp>
          <p:nvSpPr>
            <p:cNvPr id="11" name="TextBox 10"/>
            <p:cNvSpPr txBox="1"/>
            <p:nvPr/>
          </p:nvSpPr>
          <p:spPr>
            <a:xfrm>
              <a:off x="748260" y="4988110"/>
              <a:ext cx="10427740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일체형 모니터 머신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/>
                <a:t>Level Stand Alone Progressive </a:t>
              </a:r>
              <a:r>
                <a:rPr lang="ko-KR" altLang="en-US" sz="2400" dirty="0" smtClean="0"/>
                <a:t>방식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3X5</a:t>
              </a:r>
              <a:r>
                <a:rPr lang="ko-KR" altLang="en-US" sz="2400" dirty="0" smtClean="0"/>
                <a:t>릴 구성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최대 </a:t>
              </a:r>
              <a:r>
                <a:rPr lang="en-US" altLang="ko-KR" sz="2400" dirty="0" smtClean="0"/>
                <a:t>4</a:t>
              </a:r>
              <a:r>
                <a:rPr lang="ko-KR" altLang="en-US" sz="2400" dirty="0" smtClean="0"/>
                <a:t>배팅 </a:t>
              </a:r>
              <a:r>
                <a:rPr lang="en-US" altLang="ko-KR" sz="2400" dirty="0" smtClean="0"/>
                <a:t>50</a:t>
              </a:r>
              <a:r>
                <a:rPr lang="ko-KR" altLang="en-US" sz="2400" dirty="0" smtClean="0"/>
                <a:t>라인 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라인</a:t>
              </a:r>
              <a:r>
                <a:rPr lang="en-US" altLang="ko-KR" sz="2400" dirty="0" smtClean="0"/>
                <a:t>: 10, 20, 30, 40, 50 </a:t>
              </a:r>
              <a:r>
                <a:rPr lang="ko-KR" altLang="en-US" sz="2400" dirty="0" smtClean="0"/>
                <a:t>중 선택가능</a:t>
              </a:r>
              <a:r>
                <a:rPr lang="en-US" altLang="ko-KR" sz="2400" dirty="0" smtClean="0"/>
                <a:t>)</a:t>
              </a:r>
              <a:br>
                <a:rPr lang="en-US" altLang="ko-KR" sz="2400" dirty="0" smtClean="0"/>
              </a:b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배팅</a:t>
              </a:r>
              <a:r>
                <a:rPr lang="en-US" altLang="ko-KR" sz="2400" dirty="0" smtClean="0"/>
                <a:t>: 1, 2, 3, 4 </a:t>
              </a:r>
              <a:r>
                <a:rPr lang="ko-KR" altLang="en-US" sz="2400" dirty="0" smtClean="0"/>
                <a:t>중 선택가능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기본룰</a:t>
              </a:r>
              <a:r>
                <a:rPr lang="ko-KR" altLang="en-US" sz="2400" dirty="0" smtClean="0"/>
                <a:t> 적용 </a:t>
              </a:r>
              <a:r>
                <a:rPr lang="ko-KR" altLang="en-US" sz="2400" dirty="0" err="1" smtClean="0"/>
                <a:t>노멀게임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잭팟게임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프리게임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보너스게임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갬불게임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8259" y="4031732"/>
              <a:ext cx="321595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 smtClean="0"/>
                <a:t>3-1. </a:t>
              </a:r>
              <a:r>
                <a:rPr lang="ko-KR" altLang="en-US" sz="2800" dirty="0" smtClean="0"/>
                <a:t>게임 사양</a:t>
              </a:r>
              <a:endParaRPr lang="en-US" altLang="ko-K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1791" y="8221682"/>
            <a:ext cx="10427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/>
              <a:t>와일드 심볼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레이싱걸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(1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스캐터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우승 트로피 </a:t>
            </a:r>
            <a:r>
              <a:rPr lang="en-US" altLang="ko-KR" sz="2400" dirty="0" smtClean="0"/>
              <a:t>(</a:t>
            </a:r>
            <a:r>
              <a:rPr lang="en-US" altLang="ko-KR" sz="2400" dirty="0"/>
              <a:t>1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잿팟</a:t>
            </a:r>
            <a:r>
              <a:rPr lang="ko-KR" altLang="en-US" sz="2400" dirty="0" smtClean="0"/>
              <a:t> 심볼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묘기하는</a:t>
            </a:r>
            <a:r>
              <a:rPr lang="ko-KR" altLang="en-US" sz="2400" dirty="0" smtClean="0"/>
              <a:t> 드라이버 </a:t>
            </a:r>
            <a:r>
              <a:rPr lang="en-US" altLang="ko-KR" sz="2400" dirty="0" smtClean="0"/>
              <a:t>(1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노멀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헬멧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부츠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깃발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샴페인 </a:t>
            </a:r>
            <a:r>
              <a:rPr lang="en-US" altLang="ko-KR" sz="2400" dirty="0" smtClean="0"/>
              <a:t>(4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로얄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공통 </a:t>
            </a:r>
            <a:r>
              <a:rPr lang="ko-KR" altLang="en-US" sz="2400" dirty="0" err="1" smtClean="0"/>
              <a:t>로얄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(9,10,J,Q,K,A) (6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/>
              <a:t>총 심볼 개수</a:t>
            </a:r>
            <a:r>
              <a:rPr lang="en-US" altLang="ko-KR" sz="2400" dirty="0" smtClean="0"/>
              <a:t>: 13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17685" y="162183"/>
            <a:ext cx="46945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3-2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심볼의 구성</a:t>
            </a:r>
            <a:endParaRPr lang="en-US" altLang="ko-KR" sz="28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1077627" y="11912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와일드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023757" y="11912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스케터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77627" y="456863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일반 심볼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800949" y="11912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잭팟</a:t>
            </a:r>
            <a:endParaRPr lang="ko-KR" altLang="en-US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0" y="5319823"/>
            <a:ext cx="2520000" cy="252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949" y="1788229"/>
            <a:ext cx="2520000" cy="252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85" y="1666775"/>
            <a:ext cx="2520000" cy="252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87" y="5319823"/>
            <a:ext cx="2520000" cy="252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85" y="1666775"/>
            <a:ext cx="2520000" cy="252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53" y="5319823"/>
            <a:ext cx="2381296" cy="2381296"/>
          </a:xfrm>
          <a:prstGeom prst="rect">
            <a:avLst/>
          </a:prstGeom>
        </p:spPr>
      </p:pic>
      <p:pic>
        <p:nvPicPr>
          <p:cNvPr id="42" name="Picture 2" descr="ë ì´ì± ê¹ë°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91" y="5506285"/>
            <a:ext cx="2745147" cy="233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36510" y="2891833"/>
            <a:ext cx="10427741" cy="5480693"/>
            <a:chOff x="748259" y="4031732"/>
            <a:chExt cx="10427741" cy="5480693"/>
          </a:xfrm>
        </p:grpSpPr>
        <p:sp>
          <p:nvSpPr>
            <p:cNvPr id="3" name="TextBox 2"/>
            <p:cNvSpPr txBox="1"/>
            <p:nvPr/>
          </p:nvSpPr>
          <p:spPr>
            <a:xfrm>
              <a:off x="748260" y="4988110"/>
              <a:ext cx="1042774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기본 게임 룰 적용</a:t>
              </a:r>
              <a:endParaRPr lang="en-US" altLang="ko-KR" sz="24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2400" dirty="0" err="1" smtClean="0"/>
                <a:t>잿팟</a:t>
              </a:r>
              <a:r>
                <a:rPr lang="ko-KR" altLang="en-US" sz="2400" dirty="0" smtClean="0"/>
                <a:t> 심볼인 </a:t>
              </a:r>
              <a:r>
                <a:rPr lang="ko-KR" altLang="en-US" sz="2400" dirty="0" err="1" smtClean="0"/>
                <a:t>묘기하는</a:t>
              </a:r>
              <a:r>
                <a:rPr lang="ko-KR" altLang="en-US" sz="2400" dirty="0" smtClean="0"/>
                <a:t> 라이더가 나오면</a:t>
              </a:r>
              <a:endParaRPr lang="en-US" altLang="ko-KR" sz="24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2400" dirty="0" smtClean="0"/>
                <a:t>상단에 있는 트로피 속으로 금메달이 적립된다</a:t>
              </a:r>
              <a:endParaRPr lang="en-US" altLang="ko-KR" sz="24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2400" dirty="0" smtClean="0"/>
                <a:t>애니메이션만 </a:t>
              </a:r>
              <a:r>
                <a:rPr lang="ko-KR" altLang="en-US" sz="2400" dirty="0" err="1" smtClean="0"/>
                <a:t>있을뿐</a:t>
              </a:r>
              <a:r>
                <a:rPr lang="ko-KR" altLang="en-US" sz="2400" dirty="0" smtClean="0"/>
                <a:t> 특별한 게임성은 없다</a:t>
              </a:r>
              <a:endParaRPr lang="en-US" altLang="ko-KR" sz="24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2400" dirty="0" smtClean="0"/>
                <a:t>필요 애니메이션</a:t>
              </a:r>
              <a:endParaRPr lang="en-US" altLang="ko-KR" sz="2400" dirty="0" smtClean="0"/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 smtClean="0"/>
                <a:t>비어있는 트로피</a:t>
              </a:r>
              <a:endParaRPr lang="en-US" altLang="ko-KR" sz="2400" dirty="0" smtClean="0"/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 err="1" smtClean="0"/>
                <a:t>가득차</a:t>
              </a:r>
              <a:r>
                <a:rPr lang="ko-KR" altLang="en-US" sz="2400" dirty="0" smtClean="0"/>
                <a:t> 있는 트로피</a:t>
              </a:r>
              <a:endParaRPr lang="en-US" altLang="ko-KR" sz="2400" dirty="0" smtClean="0"/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 smtClean="0"/>
                <a:t>터지는 트로피</a:t>
              </a:r>
              <a:endParaRPr lang="en-US" altLang="ko-KR" sz="2400" dirty="0" smtClean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48259" y="4031732"/>
              <a:ext cx="46945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 smtClean="0"/>
                <a:t>.</a:t>
              </a:r>
              <a:r>
                <a:rPr lang="ko-KR" altLang="en-US" sz="2800" dirty="0" smtClean="0"/>
                <a:t>게임 룰</a:t>
              </a:r>
              <a:r>
                <a:rPr lang="en-US" altLang="ko-KR" sz="2800" dirty="0" smtClean="0"/>
                <a:t>(</a:t>
              </a:r>
              <a:r>
                <a:rPr lang="ko-KR" altLang="en-US" sz="2800" dirty="0" err="1" smtClean="0"/>
                <a:t>노멀</a:t>
              </a:r>
              <a:r>
                <a:rPr lang="ko-KR" altLang="en-US" sz="2800" dirty="0" smtClean="0"/>
                <a:t> 게임</a:t>
              </a:r>
              <a:r>
                <a:rPr lang="en-US" altLang="ko-KR" sz="2800" dirty="0" smtClean="0"/>
                <a:t>)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583155"/>
              </p:ext>
            </p:extLst>
          </p:nvPr>
        </p:nvGraphicFramePr>
        <p:xfrm>
          <a:off x="10523562" y="3464446"/>
          <a:ext cx="8346825" cy="427618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69365">
                  <a:extLst>
                    <a:ext uri="{9D8B030D-6E8A-4147-A177-3AD203B41FA5}">
                      <a16:colId xmlns:a16="http://schemas.microsoft.com/office/drawing/2014/main" val="30691077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643596986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1929253970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2381329090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3773357155"/>
                    </a:ext>
                  </a:extLst>
                </a:gridCol>
              </a:tblGrid>
              <a:tr h="1425394"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885023"/>
                  </a:ext>
                </a:extLst>
              </a:tr>
              <a:tr h="1425394"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6645"/>
                  </a:ext>
                </a:extLst>
              </a:tr>
              <a:tr h="1425394"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76479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0523563" y="1725703"/>
            <a:ext cx="5447958" cy="3136672"/>
            <a:chOff x="10721681" y="8101272"/>
            <a:chExt cx="3592150" cy="2068187"/>
          </a:xfrm>
        </p:grpSpPr>
        <p:sp>
          <p:nvSpPr>
            <p:cNvPr id="10" name="타원 9"/>
            <p:cNvSpPr/>
            <p:nvPr/>
          </p:nvSpPr>
          <p:spPr>
            <a:xfrm>
              <a:off x="11585777" y="8804029"/>
              <a:ext cx="144016" cy="14401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11945817" y="8378915"/>
              <a:ext cx="144016" cy="14401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83669" y="8167172"/>
              <a:ext cx="144016" cy="14401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2998300" y="8101272"/>
              <a:ext cx="144016" cy="14401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26" b="44695"/>
            <a:stretch/>
          </p:blipFill>
          <p:spPr>
            <a:xfrm>
              <a:off x="12455677" y="8348999"/>
              <a:ext cx="1858154" cy="86583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2" r="9374"/>
            <a:stretch/>
          </p:blipFill>
          <p:spPr>
            <a:xfrm>
              <a:off x="10721681" y="9244897"/>
              <a:ext cx="1080120" cy="92456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893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36510" y="2891833"/>
            <a:ext cx="10427741" cy="2710704"/>
            <a:chOff x="748259" y="4031732"/>
            <a:chExt cx="10427741" cy="2710704"/>
          </a:xfrm>
        </p:grpSpPr>
        <p:sp>
          <p:nvSpPr>
            <p:cNvPr id="3" name="TextBox 2"/>
            <p:cNvSpPr txBox="1"/>
            <p:nvPr/>
          </p:nvSpPr>
          <p:spPr>
            <a:xfrm>
              <a:off x="748260" y="4988110"/>
              <a:ext cx="104277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기본 게임 룰 적용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레이싱걸</a:t>
              </a:r>
              <a:r>
                <a:rPr lang="ko-KR" altLang="en-US" sz="2400" dirty="0" smtClean="0"/>
                <a:t> 와일드가 </a:t>
              </a:r>
              <a:r>
                <a:rPr lang="en-US" altLang="ko-KR" sz="2400" dirty="0" smtClean="0"/>
                <a:t>3</a:t>
              </a:r>
              <a:r>
                <a:rPr lang="ko-KR" altLang="en-US" sz="2400" dirty="0" smtClean="0"/>
                <a:t>개가 트리거가 되면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늘어나면서 애니메이션  예</a:t>
              </a:r>
              <a:r>
                <a:rPr lang="en-US" altLang="ko-KR" sz="2400" dirty="0" smtClean="0"/>
                <a:t>) </a:t>
              </a:r>
              <a:r>
                <a:rPr lang="ko-KR" altLang="en-US" sz="2400" dirty="0" smtClean="0"/>
                <a:t>부채춤</a:t>
              </a:r>
              <a:endParaRPr lang="en-US" altLang="ko-KR" sz="2400" dirty="0" smtClean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48259" y="4031732"/>
              <a:ext cx="46945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 smtClean="0"/>
                <a:t>.</a:t>
              </a:r>
              <a:r>
                <a:rPr lang="ko-KR" altLang="en-US" sz="2800" dirty="0" smtClean="0"/>
                <a:t>게임 룰</a:t>
              </a:r>
              <a:r>
                <a:rPr lang="en-US" altLang="ko-KR" sz="2800" dirty="0" smtClean="0"/>
                <a:t>(</a:t>
              </a:r>
              <a:r>
                <a:rPr lang="ko-KR" altLang="en-US" sz="2800" dirty="0" err="1" smtClean="0"/>
                <a:t>노멀</a:t>
              </a:r>
              <a:r>
                <a:rPr lang="ko-KR" altLang="en-US" sz="2800" dirty="0" smtClean="0"/>
                <a:t> 게임</a:t>
              </a:r>
              <a:r>
                <a:rPr lang="en-US" altLang="ko-KR" sz="2800" dirty="0" smtClean="0"/>
                <a:t>)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871561"/>
              </p:ext>
            </p:extLst>
          </p:nvPr>
        </p:nvGraphicFramePr>
        <p:xfrm>
          <a:off x="11533212" y="1710120"/>
          <a:ext cx="8346825" cy="427618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69365">
                  <a:extLst>
                    <a:ext uri="{9D8B030D-6E8A-4147-A177-3AD203B41FA5}">
                      <a16:colId xmlns:a16="http://schemas.microsoft.com/office/drawing/2014/main" val="30691077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643596986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1929253970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2381329090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3773357155"/>
                    </a:ext>
                  </a:extLst>
                </a:gridCol>
              </a:tblGrid>
              <a:tr h="1425394"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885023"/>
                  </a:ext>
                </a:extLst>
              </a:tr>
              <a:tr h="1425394"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6645"/>
                  </a:ext>
                </a:extLst>
              </a:tr>
              <a:tr h="1425394"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76479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691" y="1669366"/>
            <a:ext cx="1624859" cy="14778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194" y="3088901"/>
            <a:ext cx="1624859" cy="14778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194" y="4566766"/>
            <a:ext cx="1624859" cy="1477865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871561"/>
              </p:ext>
            </p:extLst>
          </p:nvPr>
        </p:nvGraphicFramePr>
        <p:xfrm>
          <a:off x="11533212" y="7742288"/>
          <a:ext cx="8346825" cy="427618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69365">
                  <a:extLst>
                    <a:ext uri="{9D8B030D-6E8A-4147-A177-3AD203B41FA5}">
                      <a16:colId xmlns:a16="http://schemas.microsoft.com/office/drawing/2014/main" val="30691077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643596986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1929253970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2381329090"/>
                    </a:ext>
                  </a:extLst>
                </a:gridCol>
                <a:gridCol w="1669365">
                  <a:extLst>
                    <a:ext uri="{9D8B030D-6E8A-4147-A177-3AD203B41FA5}">
                      <a16:colId xmlns:a16="http://schemas.microsoft.com/office/drawing/2014/main" val="3773357155"/>
                    </a:ext>
                  </a:extLst>
                </a:gridCol>
              </a:tblGrid>
              <a:tr h="1425394"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885023"/>
                  </a:ext>
                </a:extLst>
              </a:tr>
              <a:tr h="1425394"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96645"/>
                  </a:ext>
                </a:extLst>
              </a:tr>
              <a:tr h="1425394"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600" dirty="0"/>
                    </a:p>
                  </a:txBody>
                  <a:tcPr marL="351467" marR="351467" marT="175734" marB="1757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76479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01" r="993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028" y="8045863"/>
            <a:ext cx="2764090" cy="41461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37474" y="9265920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WILD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5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48259" y="3632652"/>
            <a:ext cx="10427741" cy="4926696"/>
            <a:chOff x="748259" y="4031732"/>
            <a:chExt cx="10427741" cy="4926696"/>
          </a:xfrm>
        </p:grpSpPr>
        <p:sp>
          <p:nvSpPr>
            <p:cNvPr id="3" name="TextBox 2"/>
            <p:cNvSpPr txBox="1"/>
            <p:nvPr/>
          </p:nvSpPr>
          <p:spPr>
            <a:xfrm>
              <a:off x="748260" y="4988110"/>
              <a:ext cx="1042774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와일드 심볼</a:t>
              </a:r>
              <a:r>
                <a:rPr lang="en-US" altLang="ko-KR" sz="2400" dirty="0" smtClean="0"/>
                <a:t>: </a:t>
              </a:r>
              <a:r>
                <a:rPr lang="ko-KR" altLang="en-US" sz="2400" dirty="0" smtClean="0"/>
                <a:t>왕</a:t>
              </a:r>
              <a:r>
                <a:rPr lang="en-US" altLang="ko-KR" sz="2400" dirty="0" smtClean="0"/>
                <a:t>(1</a:t>
              </a:r>
              <a:r>
                <a:rPr lang="ko-KR" altLang="en-US" sz="2400" dirty="0" smtClean="0"/>
                <a:t>종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스캐터</a:t>
              </a:r>
              <a:r>
                <a:rPr lang="ko-KR" altLang="en-US" sz="2400" dirty="0" smtClean="0"/>
                <a:t> 심볼</a:t>
              </a:r>
              <a:r>
                <a:rPr lang="en-US" altLang="ko-KR" sz="2400" dirty="0" smtClean="0"/>
                <a:t>: </a:t>
              </a:r>
              <a:r>
                <a:rPr lang="ko-KR" altLang="en-US" sz="2400" dirty="0" smtClean="0"/>
                <a:t>중전</a:t>
              </a:r>
              <a:r>
                <a:rPr lang="en-US" altLang="ko-KR" sz="2400" dirty="0" smtClean="0"/>
                <a:t>, </a:t>
              </a:r>
              <a:r>
                <a:rPr lang="ko-KR" altLang="en-US" sz="2400" dirty="0" smtClean="0"/>
                <a:t>후궁</a:t>
              </a:r>
              <a:r>
                <a:rPr lang="en-US" altLang="ko-KR" sz="2400" dirty="0" smtClean="0"/>
                <a:t>(2</a:t>
              </a:r>
              <a:r>
                <a:rPr lang="ko-KR" altLang="en-US" sz="2400" dirty="0" smtClean="0"/>
                <a:t>종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노멀</a:t>
              </a:r>
              <a:r>
                <a:rPr lang="ko-KR" altLang="en-US" sz="2400" dirty="0" smtClean="0"/>
                <a:t> 심볼</a:t>
              </a:r>
              <a:r>
                <a:rPr lang="en-US" altLang="ko-KR" sz="2400" dirty="0" smtClean="0"/>
                <a:t>: </a:t>
              </a:r>
              <a:r>
                <a:rPr lang="ko-KR" altLang="en-US" sz="2400" dirty="0" smtClean="0"/>
                <a:t>옥새</a:t>
              </a:r>
              <a:r>
                <a:rPr lang="en-US" altLang="ko-KR" sz="2400" dirty="0" smtClean="0"/>
                <a:t>, </a:t>
              </a:r>
              <a:r>
                <a:rPr lang="ko-KR" altLang="en-US" sz="2400" dirty="0" smtClean="0"/>
                <a:t>옥가락지</a:t>
              </a:r>
              <a:r>
                <a:rPr lang="en-US" altLang="ko-KR" sz="2400" dirty="0" smtClean="0"/>
                <a:t>, </a:t>
              </a:r>
              <a:r>
                <a:rPr lang="ko-KR" altLang="en-US" sz="2400" dirty="0" smtClean="0"/>
                <a:t>노리개</a:t>
              </a:r>
              <a:r>
                <a:rPr lang="en-US" altLang="ko-KR" sz="2400" dirty="0" smtClean="0"/>
                <a:t>, </a:t>
              </a:r>
              <a:r>
                <a:rPr lang="ko-KR" altLang="en-US" sz="2400" dirty="0" err="1" smtClean="0"/>
                <a:t>창틀풍경</a:t>
              </a:r>
              <a:r>
                <a:rPr lang="en-US" altLang="ko-KR" sz="2400" dirty="0" smtClean="0"/>
                <a:t>, </a:t>
              </a:r>
              <a:r>
                <a:rPr lang="ko-KR" altLang="en-US" sz="2400" dirty="0" smtClean="0"/>
                <a:t>연꽃</a:t>
              </a:r>
              <a:r>
                <a:rPr lang="en-US" altLang="ko-KR" sz="2400" dirty="0" smtClean="0"/>
                <a:t>(5</a:t>
              </a:r>
              <a:r>
                <a:rPr lang="ko-KR" altLang="en-US" sz="2400" dirty="0" smtClean="0"/>
                <a:t>종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로얄</a:t>
              </a:r>
              <a:r>
                <a:rPr lang="ko-KR" altLang="en-US" sz="2400" dirty="0" smtClean="0"/>
                <a:t> 심볼</a:t>
              </a:r>
              <a:r>
                <a:rPr lang="en-US" altLang="ko-KR" sz="2400" dirty="0" smtClean="0"/>
                <a:t>: </a:t>
              </a:r>
              <a:r>
                <a:rPr lang="ko-KR" altLang="en-US" sz="2400" dirty="0" err="1" smtClean="0"/>
                <a:t>한글자음</a:t>
              </a:r>
              <a:r>
                <a:rPr lang="en-US" altLang="ko-KR" sz="2400" dirty="0" smtClean="0"/>
                <a:t>(</a:t>
              </a:r>
              <a:r>
                <a:rPr lang="ko-KR" altLang="en-US" sz="2400" dirty="0" err="1" smtClean="0"/>
                <a:t>ㄱ</a:t>
              </a:r>
              <a:r>
                <a:rPr lang="en-US" altLang="ko-KR" sz="2400" dirty="0" smtClean="0"/>
                <a:t>,</a:t>
              </a:r>
              <a:r>
                <a:rPr lang="ko-KR" altLang="en-US" sz="2400" dirty="0" smtClean="0"/>
                <a:t>ㄴ</a:t>
              </a:r>
              <a:r>
                <a:rPr lang="en-US" altLang="ko-KR" sz="2400" dirty="0" smtClean="0"/>
                <a:t>,</a:t>
              </a:r>
              <a:r>
                <a:rPr lang="ko-KR" altLang="en-US" sz="2400" dirty="0" err="1" smtClean="0"/>
                <a:t>ㄷ</a:t>
              </a:r>
              <a:r>
                <a:rPr lang="en-US" altLang="ko-KR" sz="2400" dirty="0" smtClean="0"/>
                <a:t>,</a:t>
              </a:r>
              <a:r>
                <a:rPr lang="ko-KR" altLang="en-US" sz="2400" dirty="0" smtClean="0"/>
                <a:t>ㄹ</a:t>
              </a:r>
              <a:r>
                <a:rPr lang="en-US" altLang="ko-KR" sz="2400" dirty="0" smtClean="0"/>
                <a:t>,</a:t>
              </a:r>
              <a:r>
                <a:rPr lang="ko-KR" altLang="en-US" sz="2400" dirty="0" err="1" smtClean="0"/>
                <a:t>ㅁ</a:t>
              </a:r>
              <a:r>
                <a:rPr lang="en-US" altLang="ko-KR" sz="2400" dirty="0" smtClean="0"/>
                <a:t>,</a:t>
              </a:r>
              <a:r>
                <a:rPr lang="ko-KR" altLang="en-US" sz="2400" dirty="0" err="1" smtClean="0"/>
                <a:t>ㅂ</a:t>
              </a:r>
              <a:r>
                <a:rPr lang="en-US" altLang="ko-KR" sz="2400" dirty="0" smtClean="0"/>
                <a:t>)(6</a:t>
              </a:r>
              <a:r>
                <a:rPr lang="ko-KR" altLang="en-US" sz="2400" dirty="0" smtClean="0"/>
                <a:t>종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스페셜 심볼</a:t>
              </a:r>
              <a:r>
                <a:rPr lang="en-US" altLang="ko-KR" sz="2400" dirty="0" smtClean="0"/>
                <a:t>: </a:t>
              </a:r>
              <a:r>
                <a:rPr lang="ko-KR" altLang="en-US" sz="2400" dirty="0" smtClean="0"/>
                <a:t>왕과 중전이 같이 있는 심볼 </a:t>
              </a:r>
              <a:r>
                <a:rPr lang="en-US" altLang="ko-KR" sz="2400" dirty="0" smtClean="0"/>
                <a:t>(1</a:t>
              </a:r>
              <a:r>
                <a:rPr lang="ko-KR" altLang="en-US" sz="2400" dirty="0" smtClean="0"/>
                <a:t>종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총 심볼 개수</a:t>
              </a:r>
              <a:r>
                <a:rPr lang="en-US" altLang="ko-KR" sz="2400" dirty="0" smtClean="0"/>
                <a:t>: 15</a:t>
              </a:r>
              <a:r>
                <a:rPr lang="ko-KR" altLang="en-US" sz="2400" dirty="0" smtClean="0"/>
                <a:t>개</a:t>
              </a:r>
              <a:endParaRPr lang="en-US" altLang="ko-KR" sz="2400" dirty="0" smtClean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48259" y="4031732"/>
              <a:ext cx="46945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/>
                <a:t>3-2</a:t>
              </a:r>
              <a:r>
                <a:rPr lang="en-US" altLang="ko-KR" sz="2800" dirty="0" smtClean="0"/>
                <a:t>.</a:t>
              </a:r>
              <a:r>
                <a:rPr lang="ko-KR" altLang="en-US" sz="2800" dirty="0" smtClean="0"/>
                <a:t>심볼의 구성</a:t>
              </a:r>
              <a:endParaRPr lang="en-US" altLang="ko-KR" sz="2800" dirty="0" smtClean="0"/>
            </a:p>
          </p:txBody>
        </p:sp>
      </p:grpSp>
      <p:sp>
        <p:nvSpPr>
          <p:cNvPr id="7" name="제목 2"/>
          <p:cNvSpPr txBox="1">
            <a:spLocks/>
          </p:cNvSpPr>
          <p:nvPr/>
        </p:nvSpPr>
        <p:spPr>
          <a:xfrm>
            <a:off x="397844" y="856141"/>
            <a:ext cx="4829764" cy="67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3. </a:t>
            </a:r>
            <a:r>
              <a:rPr lang="ko-KR" altLang="en-US" sz="3200" dirty="0" smtClean="0"/>
              <a:t>개발 컨텐츠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여인천하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8170201" y="2916784"/>
            <a:ext cx="12760987" cy="7852481"/>
            <a:chOff x="8913151" y="1744718"/>
            <a:chExt cx="15191986" cy="9348397"/>
          </a:xfrm>
        </p:grpSpPr>
        <p:grpSp>
          <p:nvGrpSpPr>
            <p:cNvPr id="6" name="그룹 5"/>
            <p:cNvGrpSpPr/>
            <p:nvPr/>
          </p:nvGrpSpPr>
          <p:grpSpPr>
            <a:xfrm>
              <a:off x="8913151" y="1744718"/>
              <a:ext cx="5978942" cy="4048384"/>
              <a:chOff x="13364463" y="1912532"/>
              <a:chExt cx="5400000" cy="3656378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64463" y="3768910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06752" y="3768910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4463" y="1912532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64463" y="1912532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64463" y="1968910"/>
                <a:ext cx="1800000" cy="1800000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389" y="6985770"/>
              <a:ext cx="5131968" cy="3421312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10655054" y="5874046"/>
              <a:ext cx="2495136" cy="686033"/>
              <a:chOff x="15904981" y="5703231"/>
              <a:chExt cx="2495136" cy="686033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904981" y="5703231"/>
                <a:ext cx="2495136" cy="686033"/>
              </a:xfrm>
              <a:prstGeom prst="rect">
                <a:avLst/>
              </a:pr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6301194" y="5823355"/>
                <a:ext cx="1702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800" dirty="0" smtClean="0"/>
                  <a:t>일반 심볼</a:t>
                </a:r>
                <a:endParaRPr lang="ko-KR" altLang="en-US" sz="2800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2508806" y="10407082"/>
              <a:ext cx="2495136" cy="686033"/>
              <a:chOff x="17758733" y="5703231"/>
              <a:chExt cx="2495136" cy="686033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7758733" y="5703231"/>
                <a:ext cx="2495136" cy="686033"/>
              </a:xfrm>
              <a:prstGeom prst="rect">
                <a:avLst/>
              </a:pr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8149039" y="5823355"/>
                <a:ext cx="1702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800" dirty="0" err="1" smtClean="0"/>
                  <a:t>로얄</a:t>
                </a:r>
                <a:r>
                  <a:rPr lang="ko-KR" altLang="en-US" sz="2800" dirty="0" smtClean="0"/>
                  <a:t> 심볼</a:t>
                </a:r>
                <a:endParaRPr lang="ko-KR" altLang="en-US" sz="2800" dirty="0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6568876" y="7478696"/>
              <a:ext cx="6013395" cy="2435459"/>
              <a:chOff x="15937790" y="5271830"/>
              <a:chExt cx="5580952" cy="2260317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37790" y="5271830"/>
                <a:ext cx="2831746" cy="2260317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48901" y="5279008"/>
                <a:ext cx="2869841" cy="2184127"/>
              </a:xfrm>
              <a:prstGeom prst="rect">
                <a:avLst/>
              </a:prstGeom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15752580" y="2495330"/>
              <a:ext cx="4127730" cy="4022060"/>
              <a:chOff x="14591227" y="2922170"/>
              <a:chExt cx="4127730" cy="4022060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91227" y="2922170"/>
                <a:ext cx="4127730" cy="3206665"/>
              </a:xfrm>
              <a:prstGeom prst="rect">
                <a:avLst/>
              </a:prstGeom>
            </p:spPr>
          </p:pic>
          <p:grpSp>
            <p:nvGrpSpPr>
              <p:cNvPr id="25" name="그룹 24"/>
              <p:cNvGrpSpPr/>
              <p:nvPr/>
            </p:nvGrpSpPr>
            <p:grpSpPr>
              <a:xfrm>
                <a:off x="15407524" y="6258197"/>
                <a:ext cx="2495136" cy="686033"/>
                <a:chOff x="15331209" y="6144036"/>
                <a:chExt cx="2495136" cy="686033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15331209" y="6144036"/>
                  <a:ext cx="2495136" cy="686033"/>
                </a:xfrm>
                <a:prstGeom prst="rect">
                  <a:avLst/>
                </a:pr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15547885" y="6264160"/>
                  <a:ext cx="20617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ko-KR" altLang="en-US" sz="2800" dirty="0" smtClean="0"/>
                    <a:t>와일드 심볼</a:t>
                  </a:r>
                  <a:endParaRPr lang="ko-KR" altLang="en-US" sz="2800" dirty="0"/>
                </a:p>
              </p:txBody>
            </p:sp>
          </p:grpSp>
        </p:grpSp>
        <p:grpSp>
          <p:nvGrpSpPr>
            <p:cNvPr id="28" name="그룹 27"/>
            <p:cNvGrpSpPr/>
            <p:nvPr/>
          </p:nvGrpSpPr>
          <p:grpSpPr>
            <a:xfrm>
              <a:off x="18422630" y="10102783"/>
              <a:ext cx="2495136" cy="686033"/>
              <a:chOff x="17758733" y="5703231"/>
              <a:chExt cx="2495136" cy="686033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7758733" y="5703231"/>
                <a:ext cx="2495136" cy="686033"/>
              </a:xfrm>
              <a:prstGeom prst="rect">
                <a:avLst/>
              </a:pr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7969502" y="5823355"/>
                <a:ext cx="20617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800" dirty="0" err="1" smtClean="0"/>
                  <a:t>스캐터</a:t>
                </a:r>
                <a:r>
                  <a:rPr lang="ko-KR" altLang="en-US" sz="2800" dirty="0" smtClean="0"/>
                  <a:t> 심볼</a:t>
                </a:r>
                <a:endParaRPr lang="ko-KR" altLang="en-US" sz="2800" dirty="0"/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4693" y="2539974"/>
              <a:ext cx="3550444" cy="3522131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21082346" y="6062105"/>
              <a:ext cx="2495136" cy="686033"/>
              <a:chOff x="15904981" y="5703231"/>
              <a:chExt cx="2495136" cy="68603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5904981" y="5703231"/>
                <a:ext cx="2495136" cy="686033"/>
              </a:xfrm>
              <a:prstGeom prst="rect">
                <a:avLst/>
              </a:pr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6121659" y="5823355"/>
                <a:ext cx="20617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800" dirty="0" smtClean="0"/>
                  <a:t>스페셜 심볼</a:t>
                </a:r>
                <a:endParaRPr lang="ko-KR" alt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4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48259" y="1398719"/>
            <a:ext cx="1241910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게임 룰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잭팟</a:t>
            </a:r>
            <a:r>
              <a:rPr lang="ko-KR" altLang="en-US" sz="2800" dirty="0" smtClean="0"/>
              <a:t> 게임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트로피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스캐터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발생하면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잭팟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게임이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진행된다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잭팟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게임 진입 </a:t>
            </a: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팝업창이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뜬다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경주모드로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바뀌는 애니메이션 필요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4. 3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대의 바이크 중 한대를 선택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경기시작 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하일라이트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경기 모습 필요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 -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동일하게 사용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~3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중 상금 줌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568" y="2549022"/>
            <a:ext cx="12435606" cy="69950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276" y="2852001"/>
            <a:ext cx="1938124" cy="176840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778" y="4620405"/>
            <a:ext cx="1938124" cy="176840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050" y="4620405"/>
            <a:ext cx="1938124" cy="1768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581" y="2852001"/>
            <a:ext cx="1938124" cy="17684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519" y="6235281"/>
            <a:ext cx="1938124" cy="176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9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48259" y="1398719"/>
            <a:ext cx="1241910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/>
              <a:t>게임 룰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프리 게임</a:t>
            </a:r>
            <a:r>
              <a:rPr lang="en-US" altLang="ko-KR" sz="28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트로피 </a:t>
            </a:r>
            <a:r>
              <a:rPr lang="ko-KR" altLang="en-US" sz="2400" dirty="0" err="1" smtClean="0"/>
              <a:t>스케터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개 이상 </a:t>
            </a:r>
            <a:r>
              <a:rPr lang="ko-KR" altLang="en-US" sz="2400" dirty="0" err="1" smtClean="0"/>
              <a:t>트리거되면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프리게임</a:t>
            </a:r>
            <a:r>
              <a:rPr lang="ko-KR" altLang="en-US" sz="2400" dirty="0" smtClean="0"/>
              <a:t> 진입</a:t>
            </a:r>
            <a:endParaRPr lang="en-US" altLang="ko-KR" sz="2400" dirty="0" smtClean="0"/>
          </a:p>
          <a:p>
            <a:r>
              <a:rPr lang="en-US" altLang="ko-KR" sz="2400" dirty="0" smtClean="0"/>
              <a:t>     ( 3</a:t>
            </a:r>
            <a:r>
              <a:rPr lang="ko-KR" altLang="en-US" sz="2400" dirty="0" smtClean="0"/>
              <a:t>개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회</a:t>
            </a:r>
            <a:r>
              <a:rPr lang="en-US" altLang="ko-KR" sz="2400" dirty="0" smtClean="0"/>
              <a:t>, 4</a:t>
            </a:r>
            <a:r>
              <a:rPr lang="ko-KR" altLang="en-US" sz="2400" dirty="0" smtClean="0"/>
              <a:t>개 </a:t>
            </a:r>
            <a:r>
              <a:rPr lang="en-US" altLang="ko-KR" sz="2400" dirty="0" smtClean="0"/>
              <a:t>15</a:t>
            </a:r>
            <a:r>
              <a:rPr lang="ko-KR" altLang="en-US" sz="2400" dirty="0" smtClean="0"/>
              <a:t>회</a:t>
            </a:r>
            <a:r>
              <a:rPr lang="en-US" altLang="ko-KR" sz="2400" dirty="0" smtClean="0"/>
              <a:t>, 5</a:t>
            </a:r>
            <a:r>
              <a:rPr lang="ko-KR" altLang="en-US" sz="2400" dirty="0" smtClean="0"/>
              <a:t>개 </a:t>
            </a:r>
            <a:r>
              <a:rPr lang="en-US" altLang="ko-KR" sz="2400" dirty="0" smtClean="0"/>
              <a:t>20</a:t>
            </a:r>
            <a:r>
              <a:rPr lang="ko-KR" altLang="en-US" sz="2400" dirty="0" smtClean="0"/>
              <a:t>회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  <a:p>
            <a:pPr marL="457200" indent="-457200">
              <a:buAutoNum type="arabicPeriod" startAt="2"/>
            </a:pPr>
            <a:r>
              <a:rPr lang="ko-KR" altLang="en-US" sz="2400" dirty="0" err="1" smtClean="0"/>
              <a:t>프리릴</a:t>
            </a:r>
            <a:r>
              <a:rPr lang="ko-KR" altLang="en-US" sz="2400" dirty="0" smtClean="0"/>
              <a:t> 진입 </a:t>
            </a:r>
            <a:r>
              <a:rPr lang="ko-KR" altLang="en-US" sz="2400" dirty="0" err="1" smtClean="0"/>
              <a:t>팝업창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marL="457200" indent="-457200">
              <a:buAutoNum type="arabicPeriod" startAt="2"/>
            </a:pPr>
            <a:endParaRPr lang="en-US" altLang="ko-KR" sz="2400" dirty="0"/>
          </a:p>
          <a:p>
            <a:pPr marL="457200" indent="-457200">
              <a:buAutoNum type="arabicPeriod" startAt="2"/>
            </a:pPr>
            <a:r>
              <a:rPr lang="ko-KR" altLang="en-US" sz="2400" dirty="0" smtClean="0"/>
              <a:t>진입하는 애니메이션 필요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4. </a:t>
            </a:r>
            <a:r>
              <a:rPr lang="ko-KR" altLang="en-US" sz="2400" dirty="0" err="1" smtClean="0"/>
              <a:t>프리릴이</a:t>
            </a:r>
            <a:r>
              <a:rPr lang="ko-KR" altLang="en-US" sz="2400" dirty="0" smtClean="0"/>
              <a:t> 진행되는 </a:t>
            </a:r>
            <a:r>
              <a:rPr lang="ko-KR" altLang="en-US" sz="2400" dirty="0" err="1" smtClean="0"/>
              <a:t>횟수마다</a:t>
            </a:r>
            <a:r>
              <a:rPr lang="ko-KR" altLang="en-US" sz="2400" dirty="0" smtClean="0"/>
              <a:t> 당첨금의 배수가 증가</a:t>
            </a:r>
            <a:endParaRPr lang="en-US" altLang="ko-KR" sz="2400" dirty="0" smtClean="0"/>
          </a:p>
          <a:p>
            <a:r>
              <a:rPr lang="en-US" altLang="ko-KR" sz="2400" dirty="0" smtClean="0"/>
              <a:t>      ( 1</a:t>
            </a:r>
            <a:r>
              <a:rPr lang="ko-KR" altLang="en-US" sz="2400" dirty="0" smtClean="0"/>
              <a:t>회 </a:t>
            </a:r>
            <a:r>
              <a:rPr lang="ko-KR" altLang="en-US" sz="2400" dirty="0" err="1" smtClean="0"/>
              <a:t>프리릴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X1, 2</a:t>
            </a:r>
            <a:r>
              <a:rPr lang="ko-KR" altLang="en-US" sz="2400" dirty="0" smtClean="0"/>
              <a:t>회 </a:t>
            </a:r>
            <a:r>
              <a:rPr lang="ko-KR" altLang="en-US" sz="2400" dirty="0" err="1" smtClean="0"/>
              <a:t>프리릴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X2, </a:t>
            </a:r>
            <a:r>
              <a:rPr lang="ko-KR" altLang="en-US" sz="2400" dirty="0" smtClean="0"/>
              <a:t>최대 </a:t>
            </a:r>
            <a:r>
              <a:rPr lang="en-US" altLang="ko-KR" sz="2400" dirty="0" smtClean="0"/>
              <a:t>X20)</a:t>
            </a:r>
          </a:p>
          <a:p>
            <a:endParaRPr lang="en-US" altLang="ko-KR" sz="2400" dirty="0"/>
          </a:p>
          <a:p>
            <a:r>
              <a:rPr lang="ko-KR" altLang="en-US" sz="2400" dirty="0" err="1" smtClean="0"/>
              <a:t>릴사운드를</a:t>
            </a:r>
            <a:r>
              <a:rPr lang="ko-KR" altLang="en-US" sz="2400" dirty="0" smtClean="0"/>
              <a:t> 계속 고조되는 느낌으로 표현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568" y="2549022"/>
            <a:ext cx="12435606" cy="69950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89" y="2829195"/>
            <a:ext cx="1766612" cy="17666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065" y="4279923"/>
            <a:ext cx="1766612" cy="17666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815" y="5971014"/>
            <a:ext cx="1766612" cy="17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48259" y="3632652"/>
            <a:ext cx="10427741" cy="4372698"/>
            <a:chOff x="748259" y="4031732"/>
            <a:chExt cx="10427741" cy="4372698"/>
          </a:xfrm>
        </p:grpSpPr>
        <p:sp>
          <p:nvSpPr>
            <p:cNvPr id="3" name="TextBox 2"/>
            <p:cNvSpPr txBox="1"/>
            <p:nvPr/>
          </p:nvSpPr>
          <p:spPr>
            <a:xfrm>
              <a:off x="748260" y="4988110"/>
              <a:ext cx="1042774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기본 게임 룰 적용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회 게임 시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개의 릴</a:t>
              </a:r>
              <a:r>
                <a:rPr lang="ko-KR" altLang="en-US" sz="2400" dirty="0"/>
                <a:t>에</a:t>
              </a:r>
              <a:r>
                <a:rPr lang="ko-KR" altLang="en-US" sz="2400" dirty="0" smtClean="0"/>
                <a:t> 왕이 </a:t>
              </a:r>
              <a:r>
                <a:rPr lang="en-US" altLang="ko-KR" sz="2400" dirty="0" smtClean="0"/>
                <a:t>3</a:t>
              </a:r>
              <a:r>
                <a:rPr lang="ko-KR" altLang="en-US" sz="2400" dirty="0" err="1" smtClean="0"/>
                <a:t>개이상</a:t>
              </a:r>
              <a:r>
                <a:rPr lang="ko-KR" altLang="en-US" sz="2400" dirty="0" smtClean="0"/>
                <a:t> 트리거 됬을 시 </a:t>
              </a:r>
              <a:r>
                <a:rPr lang="ko-KR" altLang="en-US" sz="2400" dirty="0" err="1" smtClean="0"/>
                <a:t>크레딧</a:t>
              </a:r>
              <a:r>
                <a:rPr lang="ko-KR" altLang="en-US" sz="2400" dirty="0" smtClean="0"/>
                <a:t> 차감없이 </a:t>
              </a:r>
              <a:r>
                <a:rPr lang="en-US" altLang="ko-KR" sz="2400" dirty="0" smtClean="0"/>
                <a:t>Re-Spin(</a:t>
              </a:r>
              <a:r>
                <a:rPr lang="ko-KR" altLang="en-US" sz="2400" dirty="0" smtClean="0"/>
                <a:t>다시 돌린다</a:t>
              </a:r>
              <a:r>
                <a:rPr lang="en-US" altLang="ko-KR" sz="2400" dirty="0" smtClean="0"/>
                <a:t>.). </a:t>
              </a:r>
              <a:r>
                <a:rPr lang="ko-KR" altLang="en-US" sz="2400" dirty="0" smtClean="0"/>
                <a:t>이때</a:t>
              </a:r>
              <a:r>
                <a:rPr lang="en-US" altLang="ko-KR" sz="2400" dirty="0" smtClean="0"/>
                <a:t>, 3</a:t>
              </a:r>
              <a:r>
                <a:rPr lang="ko-KR" altLang="en-US" sz="2400" dirty="0" smtClean="0"/>
                <a:t>개의 왕 심볼은 가운데 왕 심볼이 세로로 </a:t>
              </a:r>
              <a:r>
                <a:rPr lang="en-US" altLang="ko-KR" sz="2400" dirty="0" smtClean="0"/>
                <a:t>Expand </a:t>
              </a:r>
              <a:r>
                <a:rPr lang="ko-KR" altLang="en-US" sz="2400" dirty="0" smtClean="0"/>
                <a:t>되어서 </a:t>
              </a:r>
              <a:r>
                <a:rPr lang="en-US" altLang="ko-KR" sz="2400" dirty="0" smtClean="0"/>
                <a:t>3</a:t>
              </a:r>
              <a:r>
                <a:rPr lang="ko-KR" altLang="en-US" sz="2400" dirty="0" smtClean="0"/>
                <a:t>개의 왕 심볼을 대체하는 하나의 긴 심볼이 표현되면서 </a:t>
              </a:r>
              <a:r>
                <a:rPr lang="en-US" altLang="ko-KR" sz="2400" dirty="0" smtClean="0"/>
                <a:t>Re-Spin</a:t>
              </a:r>
              <a:r>
                <a:rPr lang="ko-KR" altLang="en-US" sz="2400" dirty="0" smtClean="0"/>
                <a:t> 할 때 길어진 왕 심볼은 움직이지 않고 고정된다</a:t>
              </a:r>
              <a:r>
                <a:rPr lang="en-US" altLang="ko-KR" sz="2400" dirty="0" smtClean="0"/>
                <a:t>.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왕 심볼이 없는 릴만 </a:t>
              </a:r>
              <a:r>
                <a:rPr lang="en-US" altLang="ko-KR" sz="2400" dirty="0" smtClean="0"/>
                <a:t>Re-Spin.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48259" y="4031732"/>
              <a:ext cx="46945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/>
                <a:t>3-3</a:t>
              </a:r>
              <a:r>
                <a:rPr lang="en-US" altLang="ko-KR" sz="2800" dirty="0" smtClean="0"/>
                <a:t>. </a:t>
              </a:r>
              <a:r>
                <a:rPr lang="ko-KR" altLang="en-US" sz="2800" dirty="0" smtClean="0"/>
                <a:t>게임 룰</a:t>
              </a:r>
              <a:r>
                <a:rPr lang="en-US" altLang="ko-KR" sz="2800" dirty="0" smtClean="0"/>
                <a:t>(</a:t>
              </a:r>
              <a:r>
                <a:rPr lang="ko-KR" altLang="en-US" sz="2800" dirty="0" err="1" smtClean="0"/>
                <a:t>노멀</a:t>
              </a:r>
              <a:r>
                <a:rPr lang="ko-KR" altLang="en-US" sz="2800" dirty="0" smtClean="0"/>
                <a:t> 게임</a:t>
              </a:r>
              <a:r>
                <a:rPr lang="en-US" altLang="ko-KR" sz="2800" dirty="0" smtClean="0"/>
                <a:t>)</a:t>
              </a:r>
            </a:p>
          </p:txBody>
        </p:sp>
      </p:grpSp>
      <p:sp>
        <p:nvSpPr>
          <p:cNvPr id="6" name="제목 2"/>
          <p:cNvSpPr txBox="1">
            <a:spLocks/>
          </p:cNvSpPr>
          <p:nvPr/>
        </p:nvSpPr>
        <p:spPr>
          <a:xfrm>
            <a:off x="397844" y="856141"/>
            <a:ext cx="4829764" cy="67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3. </a:t>
            </a:r>
            <a:r>
              <a:rPr lang="ko-KR" altLang="en-US" sz="3200" dirty="0" smtClean="0"/>
              <a:t>개발 컨텐츠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여인천하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11846894" y="856141"/>
            <a:ext cx="8423728" cy="5406756"/>
            <a:chOff x="11846894" y="4454983"/>
            <a:chExt cx="8423728" cy="540675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894" y="4454983"/>
              <a:ext cx="8423728" cy="473834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835" y="4589030"/>
              <a:ext cx="1599125" cy="124229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835" y="5724410"/>
              <a:ext cx="1599125" cy="124229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835" y="6859790"/>
              <a:ext cx="1599125" cy="124229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6675" y="5831326"/>
              <a:ext cx="1419525" cy="113538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9595" y="5831326"/>
              <a:ext cx="1419525" cy="113538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05160" y="4673878"/>
              <a:ext cx="1419525" cy="113538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5359485" y="4734219"/>
              <a:ext cx="1341350" cy="3367865"/>
            </a:xfrm>
            <a:prstGeom prst="rect">
              <a:avLst/>
            </a:prstGeom>
            <a:noFill/>
            <a:ln w="88900">
              <a:solidFill>
                <a:srgbClr val="00FF00"/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027977" y="9338519"/>
              <a:ext cx="4061561" cy="523220"/>
            </a:xfrm>
            <a:prstGeom prst="rect">
              <a:avLst/>
            </a:prstGeom>
            <a:noFill/>
            <a:ln w="88900">
              <a:solidFill>
                <a:srgbClr val="00FF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/>
                <a:t>Expand </a:t>
              </a:r>
              <a:r>
                <a:rPr lang="ko-KR" altLang="en-US" sz="2800" dirty="0" smtClean="0"/>
                <a:t>발동 조건</a:t>
              </a:r>
              <a:endParaRPr lang="ko-KR" altLang="en-US" sz="28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1846894" y="6443446"/>
            <a:ext cx="8423728" cy="5406756"/>
            <a:chOff x="11846894" y="4454983"/>
            <a:chExt cx="8423728" cy="5406756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894" y="4454983"/>
              <a:ext cx="8423728" cy="473834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835" y="4589030"/>
              <a:ext cx="1599125" cy="1242295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835" y="5724410"/>
              <a:ext cx="1599125" cy="124229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835" y="6859790"/>
              <a:ext cx="1599125" cy="124229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6675" y="5831326"/>
              <a:ext cx="1419525" cy="113538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9595" y="5831326"/>
              <a:ext cx="1419525" cy="113538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05160" y="4673878"/>
              <a:ext cx="1419525" cy="113538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4027977" y="9338519"/>
              <a:ext cx="4061561" cy="523220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/>
                <a:t>Expand </a:t>
              </a:r>
              <a:r>
                <a:rPr lang="ko-KR" altLang="en-US" sz="2800" dirty="0" smtClean="0"/>
                <a:t>발동 후</a:t>
              </a:r>
              <a:endParaRPr lang="ko-KR" altLang="en-US" sz="28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5207051" y="6625731"/>
            <a:ext cx="1602934" cy="3464817"/>
            <a:chOff x="15207051" y="6884524"/>
            <a:chExt cx="1602934" cy="2533303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31" t="28545" r="41240" b="49818"/>
            <a:stretch/>
          </p:blipFill>
          <p:spPr>
            <a:xfrm>
              <a:off x="15207051" y="6884524"/>
              <a:ext cx="1602934" cy="2533303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15589979" y="7311998"/>
              <a:ext cx="822883" cy="1844040"/>
            </a:xfrm>
            <a:prstGeom prst="rect">
              <a:avLst/>
            </a:prstGeom>
            <a:solidFill>
              <a:schemeClr val="tx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0573" y="7237610"/>
              <a:ext cx="863843" cy="2017437"/>
            </a:xfrm>
            <a:prstGeom prst="rect">
              <a:avLst/>
            </a:prstGeom>
          </p:spPr>
        </p:pic>
      </p:grpSp>
      <p:sp>
        <p:nvSpPr>
          <p:cNvPr id="48" name="직사각형 47"/>
          <p:cNvSpPr/>
          <p:nvPr/>
        </p:nvSpPr>
        <p:spPr>
          <a:xfrm>
            <a:off x="15225834" y="6600276"/>
            <a:ext cx="1617909" cy="3490272"/>
          </a:xfrm>
          <a:prstGeom prst="rect">
            <a:avLst/>
          </a:prstGeom>
          <a:noFill/>
          <a:ln w="88900"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397844" y="856141"/>
            <a:ext cx="4829764" cy="67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3. </a:t>
            </a:r>
            <a:r>
              <a:rPr lang="ko-KR" altLang="en-US" sz="3200" dirty="0" smtClean="0"/>
              <a:t>개발 컨텐츠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여인천하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48259" y="4245532"/>
            <a:ext cx="10427741" cy="4606468"/>
            <a:chOff x="748259" y="4031732"/>
            <a:chExt cx="10427741" cy="4606468"/>
          </a:xfrm>
        </p:grpSpPr>
        <p:sp>
          <p:nvSpPr>
            <p:cNvPr id="11" name="TextBox 10"/>
            <p:cNvSpPr txBox="1"/>
            <p:nvPr/>
          </p:nvSpPr>
          <p:spPr>
            <a:xfrm>
              <a:off x="748260" y="4667882"/>
              <a:ext cx="1042774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기본 </a:t>
              </a:r>
              <a:r>
                <a:rPr lang="ko-KR" altLang="en-US" sz="2400" dirty="0" err="1" smtClean="0"/>
                <a:t>프리게임</a:t>
              </a:r>
              <a:r>
                <a:rPr lang="ko-KR" altLang="en-US" sz="2400" dirty="0" smtClean="0"/>
                <a:t> 룰 적용</a:t>
              </a:r>
              <a:r>
                <a:rPr lang="en-US" altLang="ko-KR" sz="2400" dirty="0" smtClean="0"/>
                <a:t>(</a:t>
              </a:r>
              <a:r>
                <a:rPr lang="ko-KR" altLang="en-US" sz="2400" dirty="0" err="1" smtClean="0"/>
                <a:t>크레딧</a:t>
              </a:r>
              <a:r>
                <a:rPr lang="ko-KR" altLang="en-US" sz="2400" dirty="0" smtClean="0"/>
                <a:t> 차감 없이 </a:t>
              </a:r>
              <a:r>
                <a:rPr lang="ko-KR" altLang="en-US" sz="2400" dirty="0" err="1" smtClean="0"/>
                <a:t>노멀</a:t>
              </a:r>
              <a:r>
                <a:rPr lang="ko-KR" altLang="en-US" sz="2400" dirty="0" smtClean="0"/>
                <a:t> 게임과 동일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중전 </a:t>
              </a:r>
              <a:r>
                <a:rPr lang="ko-KR" altLang="en-US" sz="2400" dirty="0" err="1" smtClean="0"/>
                <a:t>스캐터</a:t>
              </a:r>
              <a:r>
                <a:rPr lang="ko-KR" altLang="en-US" sz="2400" dirty="0" smtClean="0"/>
                <a:t> 심볼 당첨 시 </a:t>
              </a:r>
              <a:r>
                <a:rPr lang="ko-KR" altLang="en-US" sz="2400" dirty="0" err="1" smtClean="0"/>
                <a:t>프리게임</a:t>
              </a:r>
              <a:r>
                <a:rPr lang="ko-KR" altLang="en-US" sz="2400" dirty="0" smtClean="0"/>
                <a:t> 진입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프리게임은</a:t>
              </a:r>
              <a:r>
                <a:rPr lang="ko-KR" altLang="en-US" sz="2400" dirty="0" smtClean="0"/>
                <a:t> 사용자 선택에 따른 옵션 제공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( 2</a:t>
              </a:r>
              <a:r>
                <a:rPr lang="ko-KR" altLang="en-US" sz="2400" dirty="0" smtClean="0"/>
                <a:t>게임 </a:t>
              </a:r>
              <a:r>
                <a:rPr lang="en-US" altLang="ko-KR" sz="2400" dirty="0" smtClean="0"/>
                <a:t>50</a:t>
              </a:r>
              <a:r>
                <a:rPr lang="ko-KR" altLang="en-US" sz="2400" dirty="0" smtClean="0"/>
                <a:t>배</a:t>
              </a:r>
              <a:r>
                <a:rPr lang="en-US" altLang="ko-KR" sz="2400" dirty="0"/>
                <a:t> </a:t>
              </a:r>
              <a:r>
                <a:rPr lang="en-US" altLang="ko-KR" sz="2400" dirty="0" smtClean="0"/>
                <a:t>/ 5</a:t>
              </a:r>
              <a:r>
                <a:rPr lang="ko-KR" altLang="en-US" sz="2400" dirty="0" smtClean="0"/>
                <a:t>게임 </a:t>
              </a:r>
              <a:r>
                <a:rPr lang="en-US" altLang="ko-KR" sz="2400" dirty="0" smtClean="0"/>
                <a:t>20</a:t>
              </a:r>
              <a:r>
                <a:rPr lang="ko-KR" altLang="en-US" sz="2400" dirty="0" smtClean="0"/>
                <a:t>배</a:t>
              </a:r>
              <a:r>
                <a:rPr lang="en-US" altLang="ko-KR" sz="2400" dirty="0" smtClean="0"/>
                <a:t>/ 10</a:t>
              </a:r>
              <a:r>
                <a:rPr lang="ko-KR" altLang="en-US" sz="2400" dirty="0" smtClean="0"/>
                <a:t>게임 </a:t>
              </a:r>
              <a:r>
                <a:rPr lang="en-US" altLang="ko-KR" sz="2400" dirty="0" smtClean="0"/>
                <a:t>10</a:t>
              </a:r>
              <a:r>
                <a:rPr lang="ko-KR" altLang="en-US" sz="2400" dirty="0" smtClean="0"/>
                <a:t>배</a:t>
              </a:r>
              <a:r>
                <a:rPr lang="en-US" altLang="ko-KR" sz="2400" dirty="0" smtClean="0"/>
                <a:t>. </a:t>
              </a:r>
              <a:r>
                <a:rPr lang="ko-KR" altLang="en-US" sz="2400" dirty="0" smtClean="0"/>
                <a:t>이중 유저가 선택할 수 있다</a:t>
              </a:r>
              <a:r>
                <a:rPr lang="en-US" altLang="ko-KR" sz="2400" dirty="0" smtClean="0"/>
                <a:t>.)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단 배수 적용은 와일드 심볼이 당첨 라인에 포함되어 당첨 되었을 때만 적용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프리게임에서 중전 심볼은 스페셜 심볼로 대체되어 와일드기능을 한다</a:t>
              </a:r>
              <a:r>
                <a:rPr lang="en-US" altLang="ko-KR" sz="2400" dirty="0" smtClean="0"/>
                <a:t>.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애니메이션은 추가 고민중</a:t>
              </a:r>
              <a:endParaRPr lang="en-US" altLang="ko-KR" sz="2400" dirty="0" smtClean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8259" y="4031732"/>
              <a:ext cx="46945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/>
                <a:t>3-4</a:t>
              </a:r>
              <a:r>
                <a:rPr lang="en-US" altLang="ko-KR" sz="2800" dirty="0" smtClean="0"/>
                <a:t>. </a:t>
              </a:r>
              <a:r>
                <a:rPr lang="ko-KR" altLang="en-US" sz="2800" dirty="0" smtClean="0"/>
                <a:t>게임 룰</a:t>
              </a:r>
              <a:r>
                <a:rPr lang="en-US" altLang="ko-KR" sz="2800" dirty="0" smtClean="0"/>
                <a:t>(</a:t>
              </a:r>
              <a:r>
                <a:rPr lang="ko-KR" altLang="en-US" sz="2800" dirty="0" smtClean="0"/>
                <a:t>프리 게임</a:t>
              </a:r>
              <a:r>
                <a:rPr lang="en-US" altLang="ko-KR" sz="2800" dirty="0" smtClean="0"/>
                <a:t>)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2210913" y="598431"/>
            <a:ext cx="8423728" cy="5406756"/>
            <a:chOff x="9086441" y="856141"/>
            <a:chExt cx="8423728" cy="5406756"/>
          </a:xfrm>
        </p:grpSpPr>
        <p:grpSp>
          <p:nvGrpSpPr>
            <p:cNvPr id="8" name="그룹 7"/>
            <p:cNvGrpSpPr/>
            <p:nvPr/>
          </p:nvGrpSpPr>
          <p:grpSpPr>
            <a:xfrm>
              <a:off x="9086441" y="856141"/>
              <a:ext cx="8423728" cy="5406756"/>
              <a:chOff x="11846894" y="4454983"/>
              <a:chExt cx="8423728" cy="540675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6894" y="4454983"/>
                <a:ext cx="8423728" cy="473834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96675" y="5831326"/>
                <a:ext cx="1419525" cy="113538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09595" y="5831326"/>
                <a:ext cx="1419525" cy="1135380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05160" y="4673878"/>
                <a:ext cx="1419525" cy="1135380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15359485" y="6919892"/>
                <a:ext cx="1341350" cy="1182192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6784760" y="4734219"/>
                <a:ext cx="1341350" cy="1075039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8209595" y="6966705"/>
                <a:ext cx="1341350" cy="1075039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4027977" y="9338519"/>
                <a:ext cx="4061561" cy="523220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 smtClean="0"/>
                  <a:t>프리게임</a:t>
                </a:r>
                <a:r>
                  <a:rPr lang="ko-KR" altLang="en-US" sz="2800" dirty="0" smtClean="0"/>
                  <a:t> 진입 조건</a:t>
                </a:r>
                <a:endParaRPr lang="ko-KR" altLang="en-US" sz="2800" dirty="0"/>
              </a:p>
            </p:txBody>
          </p:sp>
        </p:grp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3777" y="3392647"/>
              <a:ext cx="1406715" cy="105025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325" y="3367247"/>
              <a:ext cx="1406715" cy="1050255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5349" y="1133151"/>
              <a:ext cx="1340005" cy="105025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12220321" y="6255753"/>
            <a:ext cx="8423728" cy="5406756"/>
            <a:chOff x="9086441" y="856141"/>
            <a:chExt cx="8423728" cy="5406756"/>
          </a:xfrm>
        </p:grpSpPr>
        <p:grpSp>
          <p:nvGrpSpPr>
            <p:cNvPr id="41" name="그룹 40"/>
            <p:cNvGrpSpPr/>
            <p:nvPr/>
          </p:nvGrpSpPr>
          <p:grpSpPr>
            <a:xfrm>
              <a:off x="9086441" y="856141"/>
              <a:ext cx="8423728" cy="5406756"/>
              <a:chOff x="11846894" y="4454983"/>
              <a:chExt cx="8423728" cy="5406756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6894" y="4454983"/>
                <a:ext cx="8423728" cy="473834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96675" y="5831326"/>
                <a:ext cx="1419525" cy="1135380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09595" y="5831326"/>
                <a:ext cx="1419525" cy="1135380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05160" y="4673878"/>
                <a:ext cx="1419525" cy="1135380"/>
              </a:xfrm>
              <a:prstGeom prst="rect">
                <a:avLst/>
              </a:prstGeom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15359485" y="6919892"/>
                <a:ext cx="1341350" cy="1182192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6784760" y="4734219"/>
                <a:ext cx="1341350" cy="1075039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8209595" y="6966705"/>
                <a:ext cx="1341350" cy="1075039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4027977" y="9338519"/>
                <a:ext cx="4061561" cy="523220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 smtClean="0"/>
                  <a:t>프리게임</a:t>
                </a:r>
                <a:r>
                  <a:rPr lang="ko-KR" altLang="en-US" sz="2800" dirty="0" smtClean="0"/>
                  <a:t> 배수 선택 화면</a:t>
                </a:r>
                <a:endParaRPr lang="ko-KR" altLang="en-US" sz="2800" dirty="0"/>
              </a:p>
            </p:txBody>
          </p:sp>
        </p:grp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3777" y="3392647"/>
              <a:ext cx="1406715" cy="1050255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325" y="3367247"/>
              <a:ext cx="1406715" cy="1050255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5349" y="1133151"/>
              <a:ext cx="1340005" cy="1050255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12945257" y="6843957"/>
            <a:ext cx="2122098" cy="33700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2FreeGame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X50</a:t>
            </a:r>
            <a:endParaRPr lang="ko-KR" altLang="en-US" sz="4000" dirty="0"/>
          </a:p>
        </p:txBody>
      </p:sp>
      <p:sp>
        <p:nvSpPr>
          <p:cNvPr id="53" name="직사각형 52"/>
          <p:cNvSpPr/>
          <p:nvPr/>
        </p:nvSpPr>
        <p:spPr>
          <a:xfrm>
            <a:off x="15670493" y="6843957"/>
            <a:ext cx="2122098" cy="33700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</a:t>
            </a:r>
            <a:r>
              <a:rPr lang="en-US" altLang="ko-KR" sz="2800" dirty="0" smtClean="0"/>
              <a:t>FreeGame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X20</a:t>
            </a:r>
            <a:endParaRPr lang="ko-KR" altLang="en-US" sz="4000" dirty="0"/>
          </a:p>
        </p:txBody>
      </p:sp>
      <p:sp>
        <p:nvSpPr>
          <p:cNvPr id="54" name="직사각형 53"/>
          <p:cNvSpPr/>
          <p:nvPr/>
        </p:nvSpPr>
        <p:spPr>
          <a:xfrm>
            <a:off x="18192648" y="6843957"/>
            <a:ext cx="2122098" cy="33700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10FreeGame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>X10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892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397844" y="856141"/>
            <a:ext cx="4829764" cy="6753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/>
              <a:t>3. </a:t>
            </a:r>
            <a:r>
              <a:rPr lang="ko-KR" altLang="en-US" sz="3200" dirty="0" smtClean="0"/>
              <a:t>개발 컨텐츠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여인천하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832818" y="3892364"/>
            <a:ext cx="10427741" cy="4897233"/>
            <a:chOff x="748259" y="8589096"/>
            <a:chExt cx="10427741" cy="4897233"/>
          </a:xfrm>
        </p:grpSpPr>
        <p:sp>
          <p:nvSpPr>
            <p:cNvPr id="13" name="직사각형 12"/>
            <p:cNvSpPr/>
            <p:nvPr/>
          </p:nvSpPr>
          <p:spPr>
            <a:xfrm>
              <a:off x="748259" y="8589096"/>
              <a:ext cx="4694597" cy="668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/>
                <a:t>3-5</a:t>
              </a:r>
              <a:r>
                <a:rPr lang="en-US" altLang="ko-KR" sz="2800" dirty="0" smtClean="0"/>
                <a:t>. </a:t>
              </a:r>
              <a:r>
                <a:rPr lang="ko-KR" altLang="en-US" sz="2800" dirty="0" smtClean="0"/>
                <a:t>게임 룰</a:t>
              </a:r>
              <a:r>
                <a:rPr lang="en-US" altLang="ko-KR" sz="2800" dirty="0" smtClean="0"/>
                <a:t>(</a:t>
              </a:r>
              <a:r>
                <a:rPr lang="ko-KR" altLang="en-US" sz="2800" dirty="0" smtClean="0"/>
                <a:t>보너스 게임</a:t>
              </a:r>
              <a:r>
                <a:rPr lang="en-US" altLang="ko-KR" sz="2800" dirty="0" smtClean="0"/>
                <a:t>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8260" y="9516011"/>
              <a:ext cx="1042774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후궁 </a:t>
              </a:r>
              <a:r>
                <a:rPr lang="ko-KR" altLang="en-US" sz="2400" dirty="0" err="1" smtClean="0"/>
                <a:t>스캐터</a:t>
              </a:r>
              <a:r>
                <a:rPr lang="ko-KR" altLang="en-US" sz="2400" dirty="0" smtClean="0"/>
                <a:t> 심볼 </a:t>
              </a:r>
              <a:r>
                <a:rPr lang="ko-KR" altLang="en-US" sz="2400" dirty="0" err="1" smtClean="0"/>
                <a:t>당첨시</a:t>
              </a:r>
              <a:r>
                <a:rPr lang="ko-KR" altLang="en-US" sz="2400" dirty="0" smtClean="0"/>
                <a:t> 보너스 게임 진입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사용자 선택 화면에 따른 옵션 제공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왕</a:t>
              </a:r>
              <a:r>
                <a:rPr lang="en-US" altLang="ko-KR" sz="2400" dirty="0" smtClean="0"/>
                <a:t>, </a:t>
              </a:r>
              <a:r>
                <a:rPr lang="ko-KR" altLang="en-US" sz="2400" dirty="0" smtClean="0"/>
                <a:t>중전</a:t>
              </a:r>
              <a:r>
                <a:rPr lang="en-US" altLang="ko-KR" sz="2400" dirty="0" smtClean="0"/>
                <a:t>, </a:t>
              </a:r>
              <a:r>
                <a:rPr lang="ko-KR" altLang="en-US" sz="2400" dirty="0" smtClean="0"/>
                <a:t>신하가 문 뒤에 숨어 있는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왕을 선택했을 경우 </a:t>
              </a:r>
              <a:r>
                <a:rPr lang="ko-KR" altLang="en-US" sz="2400" dirty="0" err="1" smtClean="0"/>
                <a:t>프리게임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5</a:t>
              </a:r>
              <a:r>
                <a:rPr lang="ko-KR" altLang="en-US" sz="2400" dirty="0" smtClean="0"/>
                <a:t>회 지급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로열 심볼을 제외한 나머지 심볼로 구성된 게임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중전을 </a:t>
              </a:r>
              <a:r>
                <a:rPr lang="ko-KR" altLang="en-US" sz="2400" dirty="0"/>
                <a:t>선택했을 </a:t>
              </a:r>
              <a:r>
                <a:rPr lang="ko-KR" altLang="en-US" sz="2400" dirty="0" smtClean="0"/>
                <a:t>경우 추가 상금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신하를 </a:t>
              </a:r>
              <a:r>
                <a:rPr lang="ko-KR" altLang="en-US" sz="2400" dirty="0"/>
                <a:t>선택했을 </a:t>
              </a:r>
              <a:r>
                <a:rPr lang="ko-KR" altLang="en-US" sz="2400" dirty="0" smtClean="0"/>
                <a:t>경우 당첨된 금액의 배수 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당첨금</a:t>
              </a:r>
              <a:r>
                <a:rPr lang="en-US" altLang="ko-KR" sz="2400" dirty="0" smtClean="0"/>
                <a:t>: </a:t>
              </a:r>
              <a:r>
                <a:rPr lang="ko-KR" altLang="en-US" sz="2400" dirty="0" smtClean="0"/>
                <a:t>후궁 </a:t>
              </a:r>
              <a:r>
                <a:rPr lang="ko-KR" altLang="en-US" sz="2400" dirty="0" err="1" smtClean="0"/>
                <a:t>스캐터</a:t>
              </a:r>
              <a:r>
                <a:rPr lang="ko-KR" altLang="en-US" sz="2400" dirty="0" smtClean="0"/>
                <a:t> </a:t>
              </a:r>
              <a:r>
                <a:rPr lang="ko-KR" altLang="en-US" sz="2400" dirty="0" err="1" smtClean="0"/>
                <a:t>당첨금액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애니메이션은 추가 고민중</a:t>
              </a:r>
              <a:endParaRPr lang="en-US" altLang="ko-KR" sz="24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2243709" y="507748"/>
            <a:ext cx="8423728" cy="5406756"/>
            <a:chOff x="12243709" y="3613128"/>
            <a:chExt cx="8423728" cy="5406756"/>
          </a:xfrm>
        </p:grpSpPr>
        <p:grpSp>
          <p:nvGrpSpPr>
            <p:cNvPr id="28" name="그룹 27"/>
            <p:cNvGrpSpPr/>
            <p:nvPr/>
          </p:nvGrpSpPr>
          <p:grpSpPr>
            <a:xfrm>
              <a:off x="12243709" y="3613128"/>
              <a:ext cx="8423728" cy="5406756"/>
              <a:chOff x="11846894" y="4454983"/>
              <a:chExt cx="8423728" cy="5406756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6894" y="4454983"/>
                <a:ext cx="8423728" cy="473834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16200" y="6922376"/>
                <a:ext cx="1419525" cy="1135380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09595" y="5831326"/>
                <a:ext cx="1419525" cy="1135380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45453" y="4734219"/>
                <a:ext cx="1419525" cy="113538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3985910" y="5759832"/>
                <a:ext cx="1341350" cy="1182192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2555325" y="4704508"/>
                <a:ext cx="1341350" cy="1075039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8209595" y="6966705"/>
                <a:ext cx="1341350" cy="1075039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4027977" y="9338519"/>
                <a:ext cx="4061561" cy="523220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 smtClean="0"/>
                  <a:t>보너스게임</a:t>
                </a:r>
                <a:r>
                  <a:rPr lang="ko-KR" altLang="en-US" sz="2800" dirty="0" smtClean="0"/>
                  <a:t> 진입 조건</a:t>
                </a:r>
                <a:endParaRPr lang="ko-KR" altLang="en-US" sz="2800" dirty="0"/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3490" y="4993909"/>
              <a:ext cx="1418193" cy="1042284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1053" y="3879031"/>
              <a:ext cx="1452437" cy="1042284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9567" y="6165247"/>
              <a:ext cx="1418193" cy="1034642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2243709" y="6286615"/>
            <a:ext cx="8423728" cy="5406756"/>
            <a:chOff x="12243709" y="3613128"/>
            <a:chExt cx="8423728" cy="5406756"/>
          </a:xfrm>
        </p:grpSpPr>
        <p:grpSp>
          <p:nvGrpSpPr>
            <p:cNvPr id="42" name="그룹 41"/>
            <p:cNvGrpSpPr/>
            <p:nvPr/>
          </p:nvGrpSpPr>
          <p:grpSpPr>
            <a:xfrm>
              <a:off x="12243709" y="3613128"/>
              <a:ext cx="8423728" cy="5406756"/>
              <a:chOff x="11846894" y="4454983"/>
              <a:chExt cx="8423728" cy="5406756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6894" y="4454983"/>
                <a:ext cx="8423728" cy="473834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16200" y="6922376"/>
                <a:ext cx="1419525" cy="1135380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09595" y="5831326"/>
                <a:ext cx="1419525" cy="1135380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45453" y="4734219"/>
                <a:ext cx="1419525" cy="1135380"/>
              </a:xfrm>
              <a:prstGeom prst="rect">
                <a:avLst/>
              </a:prstGeom>
            </p:spPr>
          </p:pic>
          <p:sp>
            <p:nvSpPr>
              <p:cNvPr id="50" name="직사각형 49"/>
              <p:cNvSpPr/>
              <p:nvPr/>
            </p:nvSpPr>
            <p:spPr>
              <a:xfrm>
                <a:off x="13985910" y="5759832"/>
                <a:ext cx="1341350" cy="1182192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2555325" y="4704508"/>
                <a:ext cx="1341350" cy="1075039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8209595" y="6966705"/>
                <a:ext cx="1341350" cy="1075039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4027977" y="9338519"/>
                <a:ext cx="4061561" cy="523220"/>
              </a:xfrm>
              <a:prstGeom prst="rect">
                <a:avLst/>
              </a:prstGeom>
              <a:noFill/>
              <a:ln w="88900">
                <a:solidFill>
                  <a:srgbClr val="00FF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err="1" smtClean="0"/>
                  <a:t>보너스게임</a:t>
                </a:r>
                <a:r>
                  <a:rPr lang="ko-KR" altLang="en-US" sz="2800" dirty="0" smtClean="0"/>
                  <a:t> 내용</a:t>
                </a:r>
                <a:endParaRPr lang="ko-KR" altLang="en-US" sz="2800" dirty="0"/>
              </a:p>
            </p:txBody>
          </p:sp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3490" y="4993909"/>
              <a:ext cx="1418193" cy="1042284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1053" y="3879031"/>
              <a:ext cx="1452437" cy="1042284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9567" y="6165247"/>
              <a:ext cx="1418193" cy="1034642"/>
            </a:xfrm>
            <a:prstGeom prst="rect">
              <a:avLst/>
            </a:prstGeom>
          </p:spPr>
        </p:pic>
      </p:grp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475210"/>
              </p:ext>
            </p:extLst>
          </p:nvPr>
        </p:nvGraphicFramePr>
        <p:xfrm>
          <a:off x="13140682" y="7147689"/>
          <a:ext cx="1962663" cy="2632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" name="Image" r:id="rId6" imgW="2603160" imgH="3492000" progId="Photoshop.Image.13">
                  <p:embed/>
                </p:oleObj>
              </mc:Choice>
              <mc:Fallback>
                <p:oleObj name="Image" r:id="rId6" imgW="2603160" imgH="3492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140682" y="7147689"/>
                        <a:ext cx="1962663" cy="2632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705707"/>
              </p:ext>
            </p:extLst>
          </p:nvPr>
        </p:nvGraphicFramePr>
        <p:xfrm>
          <a:off x="15496486" y="7138467"/>
          <a:ext cx="1962663" cy="2632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Image" r:id="rId8" imgW="2603160" imgH="3492000" progId="Photoshop.Image.13">
                  <p:embed/>
                </p:oleObj>
              </mc:Choice>
              <mc:Fallback>
                <p:oleObj name="Image" r:id="rId8" imgW="2603160" imgH="349200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496486" y="7138467"/>
                        <a:ext cx="1962663" cy="2632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386136"/>
              </p:ext>
            </p:extLst>
          </p:nvPr>
        </p:nvGraphicFramePr>
        <p:xfrm>
          <a:off x="17787226" y="7136586"/>
          <a:ext cx="1962663" cy="2632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name="Image" r:id="rId9" imgW="2603160" imgH="3492000" progId="Photoshop.Image.13">
                  <p:embed/>
                </p:oleObj>
              </mc:Choice>
              <mc:Fallback>
                <p:oleObj name="Image" r:id="rId9" imgW="2603160" imgH="349200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787226" y="7136586"/>
                        <a:ext cx="1962663" cy="2632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7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34712" y="5558974"/>
            <a:ext cx="14004714" cy="680963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2. </a:t>
            </a:r>
            <a:r>
              <a:rPr lang="ko-KR" altLang="en-US" sz="5400" dirty="0"/>
              <a:t>개발 컨텐츠 </a:t>
            </a:r>
            <a:r>
              <a:rPr lang="en-US" altLang="ko-KR" sz="5400" dirty="0" smtClean="0"/>
              <a:t>(1000 Magical night)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0875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48259" y="3078655"/>
            <a:ext cx="8090941" cy="5480693"/>
            <a:chOff x="748259" y="4031732"/>
            <a:chExt cx="10427741" cy="5480693"/>
          </a:xfrm>
        </p:grpSpPr>
        <p:sp>
          <p:nvSpPr>
            <p:cNvPr id="11" name="TextBox 10"/>
            <p:cNvSpPr txBox="1"/>
            <p:nvPr/>
          </p:nvSpPr>
          <p:spPr>
            <a:xfrm>
              <a:off x="748260" y="4988110"/>
              <a:ext cx="1042774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일체형 모니터 머신 </a:t>
              </a:r>
              <a:r>
                <a:rPr lang="en-US" altLang="ko-KR" sz="2400" dirty="0" smtClean="0"/>
                <a:t>( C</a:t>
              </a:r>
              <a:r>
                <a:rPr lang="ko-KR" altLang="en-US" sz="2400" dirty="0" err="1" smtClean="0"/>
                <a:t>커브드</a:t>
              </a:r>
              <a:r>
                <a:rPr lang="ko-KR" altLang="en-US" sz="2400" dirty="0" smtClean="0"/>
                <a:t> 형태 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Standard for Gaming </a:t>
              </a:r>
              <a:r>
                <a:rPr lang="ko-KR" altLang="en-US" sz="2400" dirty="0" smtClean="0"/>
                <a:t>방식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en-US" altLang="ko-KR" sz="2400" dirty="0" smtClean="0"/>
                <a:t>3X5</a:t>
              </a:r>
              <a:r>
                <a:rPr lang="ko-KR" altLang="en-US" sz="2400" dirty="0" smtClean="0"/>
                <a:t>릴 구성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smtClean="0"/>
                <a:t>최대 </a:t>
              </a:r>
              <a:r>
                <a:rPr lang="en-US" altLang="ko-KR" sz="2400" dirty="0" smtClean="0"/>
                <a:t>4</a:t>
              </a:r>
              <a:r>
                <a:rPr lang="ko-KR" altLang="en-US" sz="2400" dirty="0" smtClean="0"/>
                <a:t>배팅 </a:t>
              </a:r>
              <a:r>
                <a:rPr lang="en-US" altLang="ko-KR" sz="2400" dirty="0" smtClean="0"/>
                <a:t>50</a:t>
              </a:r>
              <a:r>
                <a:rPr lang="ko-KR" altLang="en-US" sz="2400" dirty="0" smtClean="0"/>
                <a:t>라인 </a:t>
              </a: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라인</a:t>
              </a:r>
              <a:r>
                <a:rPr lang="en-US" altLang="ko-KR" sz="2400" dirty="0" smtClean="0"/>
                <a:t>: 10, 20, 30, 40, 50 </a:t>
              </a:r>
              <a:r>
                <a:rPr lang="ko-KR" altLang="en-US" sz="2400" dirty="0" smtClean="0"/>
                <a:t>중 선택가능</a:t>
              </a:r>
              <a:r>
                <a:rPr lang="en-US" altLang="ko-KR" sz="2400" dirty="0" smtClean="0"/>
                <a:t>)</a:t>
              </a:r>
              <a:br>
                <a:rPr lang="en-US" altLang="ko-KR" sz="2400" dirty="0" smtClean="0"/>
              </a:br>
              <a:r>
                <a:rPr lang="en-US" altLang="ko-KR" sz="2400" dirty="0" smtClean="0"/>
                <a:t>(</a:t>
              </a:r>
              <a:r>
                <a:rPr lang="ko-KR" altLang="en-US" sz="2400" dirty="0" smtClean="0"/>
                <a:t>배팅</a:t>
              </a:r>
              <a:r>
                <a:rPr lang="en-US" altLang="ko-KR" sz="2400" dirty="0" smtClean="0"/>
                <a:t>: 1, 2, 3, 4 </a:t>
              </a:r>
              <a:r>
                <a:rPr lang="ko-KR" altLang="en-US" sz="2400" dirty="0" smtClean="0"/>
                <a:t>중 선택가능</a:t>
              </a:r>
              <a:r>
                <a:rPr lang="en-US" altLang="ko-KR" sz="2400" dirty="0" smtClean="0"/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기본룰</a:t>
              </a:r>
              <a:r>
                <a:rPr lang="ko-KR" altLang="en-US" sz="2400" dirty="0" smtClean="0"/>
                <a:t> 적용 </a:t>
              </a:r>
              <a:r>
                <a:rPr lang="ko-KR" altLang="en-US" sz="2400" dirty="0" err="1" smtClean="0"/>
                <a:t>노멀게임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프리게임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 err="1" smtClean="0"/>
                <a:t>갬불게임</a:t>
              </a:r>
              <a:r>
                <a:rPr lang="ko-KR" altLang="en-US" sz="2400" dirty="0" smtClean="0"/>
                <a:t> </a:t>
              </a:r>
              <a:r>
                <a:rPr lang="en-US" altLang="ko-KR" sz="2400" dirty="0" smtClean="0"/>
                <a:t>1</a:t>
              </a:r>
              <a:r>
                <a:rPr lang="ko-KR" altLang="en-US" sz="2400" dirty="0" smtClean="0"/>
                <a:t>종류</a:t>
              </a:r>
              <a:endParaRPr lang="en-US" altLang="ko-KR" sz="2400" dirty="0" smtClean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8259" y="4031732"/>
              <a:ext cx="321595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 smtClean="0"/>
                <a:t>3-1. </a:t>
              </a:r>
              <a:r>
                <a:rPr lang="ko-KR" altLang="en-US" sz="2800" dirty="0" smtClean="0"/>
                <a:t>게임 사양</a:t>
              </a:r>
              <a:endParaRPr lang="en-US" altLang="ko-K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10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1791" y="8593768"/>
            <a:ext cx="104277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/>
              <a:t>와일드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지니</a:t>
            </a:r>
            <a:r>
              <a:rPr lang="en-US" altLang="ko-KR" sz="2400" dirty="0" smtClean="0"/>
              <a:t>(1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스캐터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요술램프</a:t>
            </a:r>
            <a:r>
              <a:rPr lang="en-US" altLang="ko-KR" sz="2400" dirty="0" smtClean="0"/>
              <a:t>(</a:t>
            </a:r>
            <a:r>
              <a:rPr lang="en-US" altLang="ko-KR" sz="2400" dirty="0"/>
              <a:t>1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노멀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알라딘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오우거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궁전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보물상자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요술양탄자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해골전사</a:t>
            </a:r>
            <a:r>
              <a:rPr lang="en-US" altLang="ko-KR" sz="2400" dirty="0" smtClean="0"/>
              <a:t>(</a:t>
            </a:r>
            <a:r>
              <a:rPr lang="en-US" altLang="ko-KR" sz="2400" dirty="0"/>
              <a:t>6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 smtClean="0"/>
              <a:t>로얄</a:t>
            </a:r>
            <a:r>
              <a:rPr lang="ko-KR" altLang="en-US" sz="2400" dirty="0" smtClean="0"/>
              <a:t> 심볼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공통 </a:t>
            </a:r>
            <a:r>
              <a:rPr lang="ko-KR" altLang="en-US" sz="2400" dirty="0" err="1" smtClean="0"/>
              <a:t>로얄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(9,10,J,Q,K,A) (6</a:t>
            </a:r>
            <a:r>
              <a:rPr lang="ko-KR" altLang="en-US" sz="2400" dirty="0" smtClean="0"/>
              <a:t>종</a:t>
            </a:r>
            <a:r>
              <a:rPr lang="en-US" altLang="ko-KR" sz="2400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/>
              <a:t>총 심볼 개수</a:t>
            </a:r>
            <a:r>
              <a:rPr lang="en-US" altLang="ko-KR" sz="2400" dirty="0" smtClean="0"/>
              <a:t>: 14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17685" y="162183"/>
            <a:ext cx="46945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3-2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심볼의 구성</a:t>
            </a:r>
            <a:endParaRPr lang="en-US" altLang="ko-KR" sz="2800" dirty="0" smtClean="0"/>
          </a:p>
        </p:txBody>
      </p:sp>
      <p:pic>
        <p:nvPicPr>
          <p:cNvPr id="35" name="Picture 10" descr="fantasy,art,красивые рисунки и картины,красивые картинки,джинн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5" t="1124" r="17273" b="54219"/>
          <a:stretch/>
        </p:blipFill>
        <p:spPr bwMode="auto">
          <a:xfrm>
            <a:off x="1156794" y="1752647"/>
            <a:ext cx="2471517" cy="241085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76"/>
          <a:stretch/>
        </p:blipFill>
        <p:spPr>
          <a:xfrm>
            <a:off x="4043899" y="1752647"/>
            <a:ext cx="2761670" cy="24108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4" t="14399" r="18713" b="-14399"/>
          <a:stretch/>
        </p:blipFill>
        <p:spPr>
          <a:xfrm>
            <a:off x="10907620" y="5109315"/>
            <a:ext cx="2084586" cy="209719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44" name="Picture 2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6086" y="4988606"/>
            <a:ext cx="2254640" cy="216144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Fairy Treasure Pile, Joel Paro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21392" r="17983" b="12194"/>
          <a:stretch/>
        </p:blipFill>
        <p:spPr bwMode="auto">
          <a:xfrm>
            <a:off x="10612042" y="6939910"/>
            <a:ext cx="2451136" cy="21483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 r="23552"/>
          <a:stretch/>
        </p:blipFill>
        <p:spPr>
          <a:xfrm>
            <a:off x="16669361" y="4937965"/>
            <a:ext cx="2380620" cy="2804148"/>
          </a:xfrm>
          <a:prstGeom prst="rect">
            <a:avLst/>
          </a:prstGeom>
        </p:spPr>
      </p:pic>
      <p:pic>
        <p:nvPicPr>
          <p:cNvPr id="48" name="내용 개체 틀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0028" y="4937965"/>
            <a:ext cx="4146803" cy="233257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8" t="13184" r="29114" b="60696"/>
          <a:stretch/>
        </p:blipFill>
        <p:spPr>
          <a:xfrm>
            <a:off x="1077627" y="5201399"/>
            <a:ext cx="2371943" cy="2069142"/>
          </a:xfrm>
          <a:prstGeom prst="rect">
            <a:avLst/>
          </a:prstGeom>
        </p:spPr>
      </p:pic>
      <p:pic>
        <p:nvPicPr>
          <p:cNvPr id="50" name="내용 개체 틀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732" y="1575555"/>
            <a:ext cx="2801044" cy="2801044"/>
          </a:xfrm>
          <a:prstGeom prst="rect">
            <a:avLst/>
          </a:prstGeom>
        </p:spPr>
      </p:pic>
      <p:pic>
        <p:nvPicPr>
          <p:cNvPr id="51" name="내용 개체 틀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91" y="1560613"/>
            <a:ext cx="4634720" cy="2722193"/>
          </a:xfrm>
          <a:prstGeom prst="rect">
            <a:avLst/>
          </a:prstGeom>
        </p:spPr>
      </p:pic>
      <p:pic>
        <p:nvPicPr>
          <p:cNvPr id="52" name="내용 개체 틀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3" t="5023" r="36152" b="67790"/>
          <a:stretch/>
        </p:blipFill>
        <p:spPr>
          <a:xfrm>
            <a:off x="3606888" y="5216416"/>
            <a:ext cx="2279758" cy="20541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77627" y="11912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와일드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023757" y="11912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스케터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77627" y="456863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일반 심볼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47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</TotalTime>
  <Words>1519</Words>
  <Application>Microsoft Office PowerPoint</Application>
  <PresentationFormat>사용자 지정</PresentationFormat>
  <Paragraphs>260</Paragraphs>
  <Slides>31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나눔고딕</vt:lpstr>
      <vt:lpstr>맑은 고딕</vt:lpstr>
      <vt:lpstr>Arial</vt:lpstr>
      <vt:lpstr>Calibri</vt:lpstr>
      <vt:lpstr>Calibri Light</vt:lpstr>
      <vt:lpstr>Office 테마</vt:lpstr>
      <vt:lpstr>Image</vt:lpstr>
      <vt:lpstr>1. 개발 컨텐츠 (여인천하)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개발 컨텐츠 (1000 Magical night)</vt:lpstr>
      <vt:lpstr>PowerPoint 프레젠테이션</vt:lpstr>
      <vt:lpstr>PowerPoint 프레젠테이션</vt:lpstr>
      <vt:lpstr>PowerPoint 프레젠테이션</vt:lpstr>
      <vt:lpstr>PowerPoint 프레젠테이션</vt:lpstr>
      <vt:lpstr>3. 개발 컨텐츠 (Almighty Hero)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개발 컨텐츠 (Lucky Adventure)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개발 컨텐츠 (Ultimate Motocross)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누가 봐도 이해할 수 있는 슬롯머신 가이드</dc:title>
  <dc:creator>이영훈</dc:creator>
  <cp:lastModifiedBy>User</cp:lastModifiedBy>
  <cp:revision>73</cp:revision>
  <dcterms:created xsi:type="dcterms:W3CDTF">2019-02-21T05:30:05Z</dcterms:created>
  <dcterms:modified xsi:type="dcterms:W3CDTF">2019-02-26T07:15:19Z</dcterms:modified>
</cp:coreProperties>
</file>